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0" r:id="rId1"/>
  </p:sldMasterIdLst>
  <p:notesMasterIdLst>
    <p:notesMasterId r:id="rId13"/>
  </p:notesMasterIdLst>
  <p:sldIdLst>
    <p:sldId id="256" r:id="rId2"/>
    <p:sldId id="289" r:id="rId3"/>
    <p:sldId id="275" r:id="rId4"/>
    <p:sldId id="262" r:id="rId5"/>
    <p:sldId id="277" r:id="rId6"/>
    <p:sldId id="290" r:id="rId7"/>
    <p:sldId id="291" r:id="rId8"/>
    <p:sldId id="266" r:id="rId9"/>
    <p:sldId id="264" r:id="rId10"/>
    <p:sldId id="288" r:id="rId11"/>
    <p:sldId id="268" r:id="rId12"/>
  </p:sldIdLst>
  <p:sldSz cx="12192000" cy="6858000"/>
  <p:notesSz cx="6858000" cy="9144000"/>
  <p:embeddedFontLst>
    <p:embeddedFont>
      <p:font typeface="游ゴシック" panose="020B0400000000000000" pitchFamily="50" charset="-128"/>
      <p:regular r:id="rId14"/>
      <p:bold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2A35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64" autoAdjust="0"/>
  </p:normalViewPr>
  <p:slideViewPr>
    <p:cSldViewPr snapToGrid="0">
      <p:cViewPr varScale="1">
        <p:scale>
          <a:sx n="58" d="100"/>
          <a:sy n="58" d="100"/>
        </p:scale>
        <p:origin x="154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1075E9-DD99-484D-A6B9-3A9D4D25AD7A}" type="datetimeFigureOut">
              <a:rPr kumimoji="1" lang="ja-JP" altLang="en-US" smtClean="0"/>
              <a:t>2020/8/21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B2C1A6-625A-4FC9-928E-46B4F94F5480}" type="slidenum">
              <a:rPr kumimoji="1" lang="ja-JP" altLang="en-US" smtClean="0"/>
              <a:t>‹#›</a:t>
            </a:fld>
            <a:endParaRPr kumimoji="1" lang="ja-JP" altLang="en-US"/>
          </a:p>
        </p:txBody>
      </p:sp>
    </p:spTree>
    <p:extLst>
      <p:ext uri="{BB962C8B-B14F-4D97-AF65-F5344CB8AC3E}">
        <p14:creationId xmlns:p14="http://schemas.microsoft.com/office/powerpoint/2010/main" val="19414777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駒澤大学で、隠匿情報検査の研究をおこなっている小野洋平です。まず、新型コロナウィルスにより、なくなられたかたに、心よりお悔やみ申し上げますとともに、感染されたかたにお見舞い申し上げます。また、コロナウィルス感染拡大防止に、ご尽力されていらっしゃる皆様にも、感謝申し上げます。昨年度の大会発表において、つたない発表ではありましたが、このような素晴らしい賞に選んでいただけたこと、大変うれしく、光栄に思っています。本年は、オンラインでの学会開催となりましたが、優秀発表賞の紹介の機会を与えてくださり、誠にありがとうございました。簡単に、昨年度の発表内容を、説明させていただきたいと思います。</a:t>
            </a:r>
          </a:p>
        </p:txBody>
      </p:sp>
      <p:sp>
        <p:nvSpPr>
          <p:cNvPr id="4" name="スライド番号プレースホルダー 3"/>
          <p:cNvSpPr>
            <a:spLocks noGrp="1"/>
          </p:cNvSpPr>
          <p:nvPr>
            <p:ph type="sldNum" sz="quarter" idx="5"/>
          </p:nvPr>
        </p:nvSpPr>
        <p:spPr/>
        <p:txBody>
          <a:bodyPr/>
          <a:lstStyle/>
          <a:p>
            <a:fld id="{57B2C1A6-625A-4FC9-928E-46B4F94F5480}" type="slidenum">
              <a:rPr kumimoji="1" lang="ja-JP" altLang="en-US" smtClean="0"/>
              <a:t>1</a:t>
            </a:fld>
            <a:endParaRPr kumimoji="1" lang="ja-JP" altLang="en-US"/>
          </a:p>
        </p:txBody>
      </p:sp>
    </p:spTree>
    <p:extLst>
      <p:ext uri="{BB962C8B-B14F-4D97-AF65-F5344CB8AC3E}">
        <p14:creationId xmlns:p14="http://schemas.microsoft.com/office/powerpoint/2010/main" val="775798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眼球運動指標は、隠匿情報検査で用いられる自律神経活動とは異なり、意識的な制御が可能な指標です。そのため、眼球運動測定が既知の場合には、何らかの妨害工作が行われる可能性があります。そのため、こうした妨害工作への頑健性を有する眼球運動成分について、検討していく予定です。また、本年のポスター発表では、眼球運動測定が既知である場合の実験結果を報告いたしましたので、そちらもご覧いただけますと幸いです。次に、眼球運動を用いた隠匿情報検査では、画像刺激を複数提示していますが、今後は視覚刺激を</a:t>
            </a:r>
            <a:r>
              <a:rPr kumimoji="1" lang="en-US" altLang="ja-JP" dirty="0"/>
              <a:t>1</a:t>
            </a:r>
            <a:r>
              <a:rPr kumimoji="1" lang="ja-JP" altLang="en-US" dirty="0"/>
              <a:t>つずつ、経時的に提示する方法でも、刺激感の反応差異が得られるかどうかを検討していきたいと考えています。なお、これまでの一連の研究に関しては、ご覧の</a:t>
            </a:r>
            <a:r>
              <a:rPr kumimoji="1" lang="en-US" altLang="ja-JP" dirty="0"/>
              <a:t>2</a:t>
            </a:r>
            <a:r>
              <a:rPr kumimoji="1" lang="ja-JP" altLang="en-US" dirty="0"/>
              <a:t>つのサイトに公開しております。</a:t>
            </a:r>
          </a:p>
        </p:txBody>
      </p:sp>
      <p:sp>
        <p:nvSpPr>
          <p:cNvPr id="4" name="スライド番号プレースホルダー 3"/>
          <p:cNvSpPr>
            <a:spLocks noGrp="1"/>
          </p:cNvSpPr>
          <p:nvPr>
            <p:ph type="sldNum" sz="quarter" idx="5"/>
          </p:nvPr>
        </p:nvSpPr>
        <p:spPr/>
        <p:txBody>
          <a:bodyPr/>
          <a:lstStyle/>
          <a:p>
            <a:fld id="{57B2C1A6-625A-4FC9-928E-46B4F94F5480}" type="slidenum">
              <a:rPr kumimoji="1" lang="ja-JP" altLang="en-US" smtClean="0"/>
              <a:t>10</a:t>
            </a:fld>
            <a:endParaRPr kumimoji="1" lang="ja-JP" altLang="en-US"/>
          </a:p>
        </p:txBody>
      </p:sp>
    </p:spTree>
    <p:extLst>
      <p:ext uri="{BB962C8B-B14F-4D97-AF65-F5344CB8AC3E}">
        <p14:creationId xmlns:p14="http://schemas.microsoft.com/office/powerpoint/2010/main" val="618080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ロナ収束の見通しが立っておらず、実験を行う私にとって、苦難の年となっていますが、今後も隠匿情報検査の研究を継続していきたいと考えています。今後とも、なにとぞご指導ご鞭撻のほど、よろしくお願いいたします。ご清聴いただき、ありがとうございました。</a:t>
            </a:r>
          </a:p>
        </p:txBody>
      </p:sp>
      <p:sp>
        <p:nvSpPr>
          <p:cNvPr id="4" name="スライド番号プレースホルダー 3"/>
          <p:cNvSpPr>
            <a:spLocks noGrp="1"/>
          </p:cNvSpPr>
          <p:nvPr>
            <p:ph type="sldNum" sz="quarter" idx="5"/>
          </p:nvPr>
        </p:nvSpPr>
        <p:spPr/>
        <p:txBody>
          <a:bodyPr/>
          <a:lstStyle/>
          <a:p>
            <a:fld id="{57B2C1A6-625A-4FC9-928E-46B4F94F5480}" type="slidenum">
              <a:rPr kumimoji="1" lang="ja-JP" altLang="en-US" smtClean="0"/>
              <a:t>11</a:t>
            </a:fld>
            <a:endParaRPr kumimoji="1" lang="ja-JP" altLang="en-US"/>
          </a:p>
        </p:txBody>
      </p:sp>
    </p:spTree>
    <p:extLst>
      <p:ext uri="{BB962C8B-B14F-4D97-AF65-F5344CB8AC3E}">
        <p14:creationId xmlns:p14="http://schemas.microsoft.com/office/powerpoint/2010/main" val="3554105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隠匿情報検査とは、事件に関する複数の質問を提示して、その際の生理的反応の変化から、被検査者が、事件に関する情報を有するか否かを判定する、科学的捜査技法のひとつでです。例えば、絞殺事件で、凶器がネクタイであったとします。一方、ネクタイのようなひも状のものを別途用意します。凶器に関する質問、例えば、凶器はネクタイでしたか？と質問していき、その際の生理的反応を測定します。事件に関する認識を持つ者であれば、凶器が何か知っていますので、ネクタイに関する質問への反応が大きくなります。一方、事件に関する認識のない者であれば、凶器が何かわかりませんから、質問間の反応の差異が認められません。このようにして、隠匿情報検査では、犯罪知識の有無を調べています。</a:t>
            </a:r>
          </a:p>
        </p:txBody>
      </p:sp>
      <p:sp>
        <p:nvSpPr>
          <p:cNvPr id="4" name="スライド番号プレースホルダー 3"/>
          <p:cNvSpPr>
            <a:spLocks noGrp="1"/>
          </p:cNvSpPr>
          <p:nvPr>
            <p:ph type="sldNum" sz="quarter" idx="5"/>
          </p:nvPr>
        </p:nvSpPr>
        <p:spPr/>
        <p:txBody>
          <a:bodyPr/>
          <a:lstStyle/>
          <a:p>
            <a:fld id="{57B2C1A6-625A-4FC9-928E-46B4F94F5480}" type="slidenum">
              <a:rPr kumimoji="1" lang="ja-JP" altLang="en-US" smtClean="0"/>
              <a:t>2</a:t>
            </a:fld>
            <a:endParaRPr kumimoji="1" lang="ja-JP" altLang="en-US"/>
          </a:p>
        </p:txBody>
      </p:sp>
    </p:spTree>
    <p:extLst>
      <p:ext uri="{BB962C8B-B14F-4D97-AF65-F5344CB8AC3E}">
        <p14:creationId xmlns:p14="http://schemas.microsoft.com/office/powerpoint/2010/main" val="205231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隠匿情報検査では、主に、心臓血管運動、呼吸運動、皮膚電気活動など、自律神経系指標が用いられています。これらの指標を用いた検査の正確性は、</a:t>
            </a:r>
            <a:r>
              <a:rPr kumimoji="1" lang="en-US" altLang="ja-JP" dirty="0"/>
              <a:t>9</a:t>
            </a:r>
            <a:r>
              <a:rPr kumimoji="1" lang="ja-JP" altLang="en-US" dirty="0"/>
              <a:t>割を越えるといわれています。一方、隠匿情報検査の研究では、正確性を高めるための、新たな指標開発が行われています。その一つが、眼球運動です。電極装着により、生理的測定が可能で、眼球運動に伴う脳変化を測定するなどの測定法もあります。一方、私がこれまで行ってきた研究では、瞳孔角膜反射法を用いた、光学的な測定を用いています。瞳孔角膜反射法では、眼球に近赤外光を照射し、それによって生じるプルキニエ像と、瞳孔中心の位置関係から、視線がどこに向けられているかを測定できます。光学的測定には、眼鏡を装着する方法と、ボックス型の検出器を被検査者の前に置き、非接触的に測定する方法があります。後者は、測定が簡便であり、電極等を装着する必要がないため、被検査者の負担も少なく、有罪被疑者が行う検査への妨害もある程度防げると考えられます。私は、こちらの非接触的測定法を用いた隠匿っ情報検査の研究を長らく行ってきました。</a:t>
            </a:r>
          </a:p>
        </p:txBody>
      </p:sp>
      <p:sp>
        <p:nvSpPr>
          <p:cNvPr id="4" name="スライド番号プレースホルダー 3"/>
          <p:cNvSpPr>
            <a:spLocks noGrp="1"/>
          </p:cNvSpPr>
          <p:nvPr>
            <p:ph type="sldNum" sz="quarter" idx="5"/>
          </p:nvPr>
        </p:nvSpPr>
        <p:spPr/>
        <p:txBody>
          <a:bodyPr/>
          <a:lstStyle/>
          <a:p>
            <a:fld id="{57B2C1A6-625A-4FC9-928E-46B4F94F5480}" type="slidenum">
              <a:rPr kumimoji="1" lang="ja-JP" altLang="en-US" smtClean="0"/>
              <a:t>3</a:t>
            </a:fld>
            <a:endParaRPr kumimoji="1" lang="ja-JP" altLang="en-US"/>
          </a:p>
        </p:txBody>
      </p:sp>
    </p:spTree>
    <p:extLst>
      <p:ext uri="{BB962C8B-B14F-4D97-AF65-F5344CB8AC3E}">
        <p14:creationId xmlns:p14="http://schemas.microsoft.com/office/powerpoint/2010/main" val="110138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一般に、生理的指標を測定する隠匿情報検査では、質問項目を</a:t>
            </a:r>
            <a:r>
              <a:rPr kumimoji="1" lang="en-US" altLang="ja-JP" dirty="0"/>
              <a:t>1</a:t>
            </a:r>
            <a:r>
              <a:rPr kumimoji="1" lang="ja-JP" altLang="en-US" dirty="0"/>
              <a:t>つずつ、口頭で呈示していきます。一方、眼球運動指標を用いた隠匿情報検査では、視覚刺激を提示し、刺激にどれくらい視線が向けられていたかを分析します。</a:t>
            </a:r>
          </a:p>
        </p:txBody>
      </p:sp>
      <p:sp>
        <p:nvSpPr>
          <p:cNvPr id="4" name="スライド番号プレースホルダー 3"/>
          <p:cNvSpPr>
            <a:spLocks noGrp="1"/>
          </p:cNvSpPr>
          <p:nvPr>
            <p:ph type="sldNum" sz="quarter" idx="5"/>
          </p:nvPr>
        </p:nvSpPr>
        <p:spPr/>
        <p:txBody>
          <a:bodyPr/>
          <a:lstStyle/>
          <a:p>
            <a:fld id="{57B2C1A6-625A-4FC9-928E-46B4F94F5480}" type="slidenum">
              <a:rPr kumimoji="1" lang="ja-JP" altLang="en-US" smtClean="0"/>
              <a:t>4</a:t>
            </a:fld>
            <a:endParaRPr kumimoji="1" lang="ja-JP" altLang="en-US"/>
          </a:p>
        </p:txBody>
      </p:sp>
    </p:spTree>
    <p:extLst>
      <p:ext uri="{BB962C8B-B14F-4D97-AF65-F5344CB8AC3E}">
        <p14:creationId xmlns:p14="http://schemas.microsoft.com/office/powerpoint/2010/main" val="3056690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このような手続きで実験を行った場合、裁決項目へ視線を向けることが少なくなります。被検査者が、裁決項目を知っていることを隠蔽しようとする意図が、この反応差異の背景にあると考えられています。一方、隠匿情報検査は、記憶の検査と呼ばれ、認知的な要因が関与することが指摘されています。眼球運動は、こうした認知機能を反映する指標であることから、本研究では、隠匿情報検査において、眼球運動に反映される認知要因を、反応時間の側面から検討しました。</a:t>
            </a:r>
          </a:p>
        </p:txBody>
      </p:sp>
      <p:sp>
        <p:nvSpPr>
          <p:cNvPr id="4" name="スライド番号プレースホルダー 3"/>
          <p:cNvSpPr>
            <a:spLocks noGrp="1"/>
          </p:cNvSpPr>
          <p:nvPr>
            <p:ph type="sldNum" sz="quarter" idx="5"/>
          </p:nvPr>
        </p:nvSpPr>
        <p:spPr/>
        <p:txBody>
          <a:bodyPr/>
          <a:lstStyle/>
          <a:p>
            <a:fld id="{57B2C1A6-625A-4FC9-928E-46B4F94F5480}" type="slidenum">
              <a:rPr kumimoji="1" lang="ja-JP" altLang="en-US" smtClean="0"/>
              <a:t>5</a:t>
            </a:fld>
            <a:endParaRPr kumimoji="1" lang="ja-JP" altLang="en-US"/>
          </a:p>
        </p:txBody>
      </p:sp>
    </p:spTree>
    <p:extLst>
      <p:ext uri="{BB962C8B-B14F-4D97-AF65-F5344CB8AC3E}">
        <p14:creationId xmlns:p14="http://schemas.microsoft.com/office/powerpoint/2010/main" val="2068411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実験参加者は、これまで隠匿情報検査の実験に参加したことがない大学生で、</a:t>
            </a:r>
            <a:r>
              <a:rPr kumimoji="1" lang="en-US" altLang="ja-JP" dirty="0"/>
              <a:t>1</a:t>
            </a:r>
            <a:r>
              <a:rPr kumimoji="1" lang="ja-JP" altLang="en-US" dirty="0"/>
              <a:t>メートルの観察距離で、視覚刺激を識別可能な、正常な視覚能力を有する方を対象としました。実験に関する説明と、実験参加の同意が得られたのち、</a:t>
            </a:r>
            <a:r>
              <a:rPr kumimoji="1" lang="en-US" altLang="ja-JP" dirty="0"/>
              <a:t>5</a:t>
            </a:r>
            <a:r>
              <a:rPr kumimoji="1" lang="ja-JP" altLang="en-US" dirty="0"/>
              <a:t>つの物品から、</a:t>
            </a:r>
            <a:r>
              <a:rPr kumimoji="1" lang="en-US" altLang="ja-JP" dirty="0"/>
              <a:t>1</a:t>
            </a:r>
            <a:r>
              <a:rPr kumimoji="1" lang="ja-JP" altLang="en-US" dirty="0"/>
              <a:t>つを実験者にばれないように隠匿する、模擬窃盗課題を行いました。その後、生理指標測定のための電極を装着するとともに、</a:t>
            </a:r>
            <a:r>
              <a:rPr kumimoji="1" lang="en-US" altLang="ja-JP" dirty="0"/>
              <a:t>40</a:t>
            </a:r>
            <a:r>
              <a:rPr kumimoji="1" lang="ja-JP" altLang="en-US" dirty="0"/>
              <a:t>インチディスプレイから</a:t>
            </a:r>
            <a:r>
              <a:rPr kumimoji="1" lang="en-US" altLang="ja-JP" dirty="0"/>
              <a:t>1</a:t>
            </a:r>
            <a:r>
              <a:rPr kumimoji="1" lang="ja-JP" altLang="en-US" dirty="0"/>
              <a:t>メートルの距離に着座させ、眼球運動測定のための校正を行いました。隠匿情報検査では、</a:t>
            </a:r>
            <a:r>
              <a:rPr kumimoji="1" lang="en-US" altLang="ja-JP" dirty="0"/>
              <a:t>5</a:t>
            </a:r>
            <a:r>
              <a:rPr kumimoji="1" lang="ja-JP" altLang="en-US" dirty="0"/>
              <a:t>つの物品の写真を視覚刺激として、</a:t>
            </a:r>
            <a:r>
              <a:rPr kumimoji="1" lang="en-US" altLang="ja-JP" dirty="0"/>
              <a:t>2</a:t>
            </a:r>
            <a:r>
              <a:rPr kumimoji="1" lang="ja-JP" altLang="en-US" dirty="0"/>
              <a:t>つ組み合わせてディスプレイに提示しました。</a:t>
            </a:r>
          </a:p>
        </p:txBody>
      </p:sp>
      <p:sp>
        <p:nvSpPr>
          <p:cNvPr id="4" name="スライド番号プレースホルダー 3"/>
          <p:cNvSpPr>
            <a:spLocks noGrp="1"/>
          </p:cNvSpPr>
          <p:nvPr>
            <p:ph type="sldNum" sz="quarter" idx="5"/>
          </p:nvPr>
        </p:nvSpPr>
        <p:spPr/>
        <p:txBody>
          <a:bodyPr/>
          <a:lstStyle/>
          <a:p>
            <a:fld id="{57B2C1A6-625A-4FC9-928E-46B4F94F5480}" type="slidenum">
              <a:rPr kumimoji="1" lang="ja-JP" altLang="en-US" smtClean="0"/>
              <a:t>6</a:t>
            </a:fld>
            <a:endParaRPr kumimoji="1" lang="ja-JP" altLang="en-US"/>
          </a:p>
        </p:txBody>
      </p:sp>
    </p:spTree>
    <p:extLst>
      <p:ext uri="{BB962C8B-B14F-4D97-AF65-F5344CB8AC3E}">
        <p14:creationId xmlns:p14="http://schemas.microsoft.com/office/powerpoint/2010/main" val="959547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隠匿情報検査では、</a:t>
            </a:r>
            <a:r>
              <a:rPr kumimoji="1" lang="en-US" altLang="ja-JP" dirty="0"/>
              <a:t>3</a:t>
            </a:r>
            <a:r>
              <a:rPr kumimoji="1" lang="ja-JP" altLang="en-US" dirty="0"/>
              <a:t>秒間、注視点を表示し、それを見るように教示しました。その後、</a:t>
            </a:r>
            <a:r>
              <a:rPr kumimoji="1" lang="en-US" altLang="ja-JP" dirty="0"/>
              <a:t>2</a:t>
            </a:r>
            <a:r>
              <a:rPr kumimoji="1" lang="ja-JP" altLang="en-US" dirty="0"/>
              <a:t>つの刺激を、画面の</a:t>
            </a:r>
            <a:r>
              <a:rPr kumimoji="1" lang="en-US" altLang="ja-JP" dirty="0"/>
              <a:t>4</a:t>
            </a:r>
            <a:r>
              <a:rPr kumimoji="1" lang="ja-JP" altLang="en-US" dirty="0"/>
              <a:t>つの位置の、いずれか</a:t>
            </a:r>
            <a:r>
              <a:rPr kumimoji="1" lang="en-US" altLang="ja-JP" dirty="0"/>
              <a:t>2</a:t>
            </a:r>
            <a:r>
              <a:rPr kumimoji="1" lang="ja-JP" altLang="en-US" dirty="0"/>
              <a:t>か所に</a:t>
            </a:r>
            <a:r>
              <a:rPr kumimoji="1" lang="en-US" altLang="ja-JP" dirty="0"/>
              <a:t>3</a:t>
            </a:r>
            <a:r>
              <a:rPr kumimoji="1" lang="ja-JP" altLang="en-US" dirty="0"/>
              <a:t>秒間、対呈示しました。この際に、隠匿した物品があるか、という質問に対して、いいえと返答するように教示しました。その後、</a:t>
            </a:r>
            <a:r>
              <a:rPr kumimoji="1" lang="en-US" altLang="ja-JP" dirty="0"/>
              <a:t>14</a:t>
            </a:r>
            <a:r>
              <a:rPr kumimoji="1" lang="ja-JP" altLang="en-US" dirty="0"/>
              <a:t>秒間のブランク刺激を提示しました。これを</a:t>
            </a:r>
            <a:r>
              <a:rPr kumimoji="1" lang="en-US" altLang="ja-JP" dirty="0"/>
              <a:t>1</a:t>
            </a:r>
            <a:r>
              <a:rPr kumimoji="1" lang="ja-JP" altLang="en-US" dirty="0"/>
              <a:t>試行として、</a:t>
            </a:r>
            <a:r>
              <a:rPr kumimoji="1" lang="en-US" altLang="ja-JP" dirty="0"/>
              <a:t>20</a:t>
            </a:r>
            <a:r>
              <a:rPr kumimoji="1" lang="ja-JP" altLang="en-US" dirty="0"/>
              <a:t>試行実施しました。</a:t>
            </a:r>
            <a:r>
              <a:rPr kumimoji="1" lang="en-US" altLang="ja-JP" dirty="0"/>
              <a:t>2</a:t>
            </a:r>
            <a:r>
              <a:rPr kumimoji="1" lang="ja-JP" altLang="en-US" dirty="0"/>
              <a:t>つの刺激の中に、隠匿した物品が含まれる場合を、裁決試行として</a:t>
            </a:r>
            <a:r>
              <a:rPr kumimoji="1" lang="en-US" altLang="ja-JP" dirty="0"/>
              <a:t>4</a:t>
            </a:r>
            <a:r>
              <a:rPr kumimoji="1" lang="ja-JP" altLang="en-US" dirty="0"/>
              <a:t>試行、含まれない場合を、非裁決試行として</a:t>
            </a:r>
            <a:r>
              <a:rPr kumimoji="1" lang="en-US" altLang="ja-JP" dirty="0"/>
              <a:t>16</a:t>
            </a:r>
            <a:r>
              <a:rPr kumimoji="1" lang="ja-JP" altLang="en-US" dirty="0"/>
              <a:t>試行実施しました。視覚刺激が提示されている際の眼球運動を記録し、実験後、オフラインでデータを処理しました。</a:t>
            </a:r>
          </a:p>
        </p:txBody>
      </p:sp>
      <p:sp>
        <p:nvSpPr>
          <p:cNvPr id="4" name="スライド番号プレースホルダー 3"/>
          <p:cNvSpPr>
            <a:spLocks noGrp="1"/>
          </p:cNvSpPr>
          <p:nvPr>
            <p:ph type="sldNum" sz="quarter" idx="5"/>
          </p:nvPr>
        </p:nvSpPr>
        <p:spPr/>
        <p:txBody>
          <a:bodyPr/>
          <a:lstStyle/>
          <a:p>
            <a:fld id="{57B2C1A6-625A-4FC9-928E-46B4F94F5480}" type="slidenum">
              <a:rPr kumimoji="1" lang="ja-JP" altLang="en-US" smtClean="0"/>
              <a:t>7</a:t>
            </a:fld>
            <a:endParaRPr kumimoji="1" lang="ja-JP" altLang="en-US"/>
          </a:p>
        </p:txBody>
      </p:sp>
    </p:spTree>
    <p:extLst>
      <p:ext uri="{BB962C8B-B14F-4D97-AF65-F5344CB8AC3E}">
        <p14:creationId xmlns:p14="http://schemas.microsoft.com/office/powerpoint/2010/main" val="467426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こちらは、視覚刺激を</a:t>
            </a:r>
            <a:r>
              <a:rPr kumimoji="1" lang="en-US" altLang="ja-JP" dirty="0"/>
              <a:t>3</a:t>
            </a:r>
            <a:r>
              <a:rPr kumimoji="1" lang="ja-JP" altLang="en-US" dirty="0"/>
              <a:t>秒間提示した際の、視線の移動の例です。ディスプレイに表示される、視覚刺激の</a:t>
            </a:r>
            <a:r>
              <a:rPr kumimoji="1" lang="en-US" altLang="ja-JP" dirty="0"/>
              <a:t>ROI</a:t>
            </a:r>
            <a:r>
              <a:rPr kumimoji="1" lang="ja-JP" altLang="en-US" dirty="0"/>
              <a:t>を算出し、</a:t>
            </a:r>
            <a:r>
              <a:rPr kumimoji="1" lang="en-US" altLang="ja-JP" dirty="0"/>
              <a:t>ROI</a:t>
            </a:r>
            <a:r>
              <a:rPr kumimoji="1" lang="ja-JP" altLang="en-US" dirty="0"/>
              <a:t>内に視線が何回停留したか、何秒間停留したか、刺激が提示されてから、視線が停留するまでに要した反応時間を算出しました。この例では、右側の非裁決試行で、反応時間が速くなっています。一方、左側の裁決試行では、反応時間がやや遅く、一瞬、裁決刺激に対して視線が向けられ、その後は非裁決刺激に視線が停留し続けるような反応も見られます。</a:t>
            </a:r>
          </a:p>
        </p:txBody>
      </p:sp>
      <p:sp>
        <p:nvSpPr>
          <p:cNvPr id="4" name="スライド番号プレースホルダー 3"/>
          <p:cNvSpPr>
            <a:spLocks noGrp="1"/>
          </p:cNvSpPr>
          <p:nvPr>
            <p:ph type="sldNum" sz="quarter" idx="5"/>
          </p:nvPr>
        </p:nvSpPr>
        <p:spPr/>
        <p:txBody>
          <a:bodyPr/>
          <a:lstStyle/>
          <a:p>
            <a:fld id="{57B2C1A6-625A-4FC9-928E-46B4F94F5480}" type="slidenum">
              <a:rPr kumimoji="1" lang="ja-JP" altLang="en-US" smtClean="0"/>
              <a:t>8</a:t>
            </a:fld>
            <a:endParaRPr kumimoji="1" lang="ja-JP" altLang="en-US"/>
          </a:p>
        </p:txBody>
      </p:sp>
    </p:spTree>
    <p:extLst>
      <p:ext uri="{BB962C8B-B14F-4D97-AF65-F5344CB8AC3E}">
        <p14:creationId xmlns:p14="http://schemas.microsoft.com/office/powerpoint/2010/main" val="3232850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lang="ja-JP" altLang="en-US" dirty="0">
                <a:effectLst/>
                <a:latin typeface="Arial" panose="020B0604020202020204" pitchFamily="34" charset="0"/>
              </a:rPr>
              <a:t>まず、裁決試行では、最初に裁決刺激を見る確率は、</a:t>
            </a:r>
            <a:r>
              <a:rPr lang="en-US" altLang="ja-JP" dirty="0">
                <a:effectLst/>
                <a:latin typeface="Arial" panose="020B0604020202020204" pitchFamily="34" charset="0"/>
              </a:rPr>
              <a:t>36.2%</a:t>
            </a:r>
            <a:r>
              <a:rPr lang="ja-JP" altLang="en-US" dirty="0">
                <a:effectLst/>
                <a:latin typeface="Arial" panose="020B0604020202020204" pitchFamily="34" charset="0"/>
              </a:rPr>
              <a:t>であり、ほとんどの参加者が、非裁決刺激に視線を向けたことがわかりました。これは、画面に裁決刺激が表示されることを認識したのち、隠匿物がばれないように、裁決刺激を避ける反応と考えられます。この結果は、過去の研究結果を支持するものであり、隠蔽の意図を反映するものと思われます。次に、裁決試行、非裁決試行ともに、非裁決刺激は提示されていますので、非裁決刺激を最初に見た場合の反応時間を、試行間で比較しました。その結果、裁決試行では、非裁決試行に比べて、有意に反応時間が長くなっていました。視覚的注意には、必ずしも視線の移動を伴わない場合があります。裁決刺激に対する初発停留反応が少なかったものの、裁決刺激に対して、注意が払われなかったというより，視線移動なしに裁決刺激に注意が向けられていた可能性を示唆するものと思われます。その結果，本研究では、非裁決刺激への視線移動に遅れが生じたのではないかと考えています。これらの結果から、隠匿情報検査の眼球運動には、隠蔽の意図とともに、被検査者の注意が反映される可能性が示唆されました。</a:t>
            </a:r>
            <a:endParaRPr kumimoji="1" lang="ja-JP" altLang="en-US" dirty="0"/>
          </a:p>
        </p:txBody>
      </p:sp>
      <p:sp>
        <p:nvSpPr>
          <p:cNvPr id="4" name="スライド番号プレースホルダー 3"/>
          <p:cNvSpPr>
            <a:spLocks noGrp="1"/>
          </p:cNvSpPr>
          <p:nvPr>
            <p:ph type="sldNum" sz="quarter" idx="5"/>
          </p:nvPr>
        </p:nvSpPr>
        <p:spPr/>
        <p:txBody>
          <a:bodyPr/>
          <a:lstStyle/>
          <a:p>
            <a:fld id="{57B2C1A6-625A-4FC9-928E-46B4F94F5480}" type="slidenum">
              <a:rPr kumimoji="1" lang="ja-JP" altLang="en-US" smtClean="0"/>
              <a:t>9</a:t>
            </a:fld>
            <a:endParaRPr kumimoji="1" lang="ja-JP" altLang="en-US"/>
          </a:p>
        </p:txBody>
      </p:sp>
    </p:spTree>
    <p:extLst>
      <p:ext uri="{BB962C8B-B14F-4D97-AF65-F5344CB8AC3E}">
        <p14:creationId xmlns:p14="http://schemas.microsoft.com/office/powerpoint/2010/main" val="3467720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0E4CA855-829B-3247-9511-A89EEFD4812E}" type="datetimeFigureOut">
              <a:rPr kumimoji="1" lang="en-US" altLang="ja-JP" smtClean="0"/>
              <a:t>8/21/2020</a:t>
            </a:fld>
            <a:endParaRPr kumimoji="1" lang="ja-JP" altLang="en-US"/>
          </a:p>
        </p:txBody>
      </p:sp>
      <p:sp>
        <p:nvSpPr>
          <p:cNvPr id="5" name="Footer Placeholder 4"/>
          <p:cNvSpPr>
            <a:spLocks noGrp="1"/>
          </p:cNvSpPr>
          <p:nvPr>
            <p:ph type="ftr" sz="quarter" idx="11"/>
          </p:nvPr>
        </p:nvSpPr>
        <p:spPr>
          <a:xfrm>
            <a:off x="3962399" y="5870575"/>
            <a:ext cx="4893958" cy="377825"/>
          </a:xfrm>
        </p:spPr>
        <p:txBody>
          <a:bodyPr/>
          <a:lstStyle/>
          <a:p>
            <a:endParaRPr kumimoji="1" lang="ja-JP" altLang="en-US"/>
          </a:p>
        </p:txBody>
      </p:sp>
      <p:sp>
        <p:nvSpPr>
          <p:cNvPr id="6" name="Slide Number Placeholder 5"/>
          <p:cNvSpPr>
            <a:spLocks noGrp="1"/>
          </p:cNvSpPr>
          <p:nvPr>
            <p:ph type="sldNum" sz="quarter" idx="12"/>
          </p:nvPr>
        </p:nvSpPr>
        <p:spPr>
          <a:xfrm>
            <a:off x="10608958" y="5870575"/>
            <a:ext cx="551167" cy="377825"/>
          </a:xfrm>
        </p:spPr>
        <p:txBody>
          <a:bodyPr/>
          <a:lstStyle/>
          <a:p>
            <a:fld id="{30C1C1E9-7413-024F-8AE2-7CA304C920B7}" type="slidenum">
              <a:rPr kumimoji="1" lang="en-US" altLang="ja-JP" smtClean="0"/>
              <a:t>‹#›</a:t>
            </a:fld>
            <a:endParaRPr kumimoji="1" lang="ja-JP" altLang="en-US"/>
          </a:p>
        </p:txBody>
      </p:sp>
    </p:spTree>
    <p:extLst>
      <p:ext uri="{BB962C8B-B14F-4D97-AF65-F5344CB8AC3E}">
        <p14:creationId xmlns:p14="http://schemas.microsoft.com/office/powerpoint/2010/main" val="13981717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4CA855-829B-3247-9511-A89EEFD4812E}" type="datetimeFigureOut">
              <a:rPr kumimoji="1" lang="en-US" altLang="ja-JP" smtClean="0"/>
              <a:t>8/21/2020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C1C1E9-7413-024F-8AE2-7CA304C920B7}" type="slidenum">
              <a:rPr kumimoji="1" lang="en-US" altLang="ja-JP" smtClean="0"/>
              <a:t>‹#›</a:t>
            </a:fld>
            <a:endParaRPr kumimoji="1" lang="ja-JP" altLang="en-US"/>
          </a:p>
        </p:txBody>
      </p:sp>
    </p:spTree>
    <p:extLst>
      <p:ext uri="{BB962C8B-B14F-4D97-AF65-F5344CB8AC3E}">
        <p14:creationId xmlns:p14="http://schemas.microsoft.com/office/powerpoint/2010/main" val="158580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4CA855-829B-3247-9511-A89EEFD4812E}" type="datetimeFigureOut">
              <a:rPr kumimoji="1" lang="en-US" altLang="ja-JP" smtClean="0"/>
              <a:t>8/21/2020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C1C1E9-7413-024F-8AE2-7CA304C920B7}" type="slidenum">
              <a:rPr kumimoji="1" lang="en-US" altLang="ja-JP" smtClean="0"/>
              <a:t>‹#›</a:t>
            </a:fld>
            <a:endParaRPr kumimoji="1" lang="ja-JP" altLang="en-US"/>
          </a:p>
        </p:txBody>
      </p:sp>
    </p:spTree>
    <p:extLst>
      <p:ext uri="{BB962C8B-B14F-4D97-AF65-F5344CB8AC3E}">
        <p14:creationId xmlns:p14="http://schemas.microsoft.com/office/powerpoint/2010/main" val="2688414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4CA855-829B-3247-9511-A89EEFD4812E}" type="datetimeFigureOut">
              <a:rPr kumimoji="1" lang="en-US" altLang="ja-JP" smtClean="0"/>
              <a:t>8/21/2020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C1C1E9-7413-024F-8AE2-7CA304C920B7}" type="slidenum">
              <a:rPr kumimoji="1" lang="en-US" altLang="ja-JP" smtClean="0"/>
              <a:t>‹#›</a:t>
            </a:fld>
            <a:endParaRPr kumimoji="1" lang="ja-JP" altLang="en-US"/>
          </a:p>
        </p:txBody>
      </p:sp>
    </p:spTree>
    <p:extLst>
      <p:ext uri="{BB962C8B-B14F-4D97-AF65-F5344CB8AC3E}">
        <p14:creationId xmlns:p14="http://schemas.microsoft.com/office/powerpoint/2010/main" val="2074351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4CA855-829B-3247-9511-A89EEFD4812E}" type="datetimeFigureOut">
              <a:rPr kumimoji="1" lang="en-US" altLang="ja-JP" smtClean="0"/>
              <a:t>8/21/2020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C1C1E9-7413-024F-8AE2-7CA304C920B7}" type="slidenum">
              <a:rPr kumimoji="1" lang="en-US" altLang="ja-JP" smtClean="0"/>
              <a:t>‹#›</a:t>
            </a:fld>
            <a:endParaRPr kumimoji="1" lang="ja-JP" altLang="en-US"/>
          </a:p>
        </p:txBody>
      </p:sp>
    </p:spTree>
    <p:extLst>
      <p:ext uri="{BB962C8B-B14F-4D97-AF65-F5344CB8AC3E}">
        <p14:creationId xmlns:p14="http://schemas.microsoft.com/office/powerpoint/2010/main" val="264876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4CA855-829B-3247-9511-A89EEFD4812E}" type="datetimeFigureOut">
              <a:rPr kumimoji="1" lang="en-US" altLang="ja-JP" smtClean="0"/>
              <a:t>8/21/2020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C1C1E9-7413-024F-8AE2-7CA304C920B7}" type="slidenum">
              <a:rPr kumimoji="1" lang="en-US" altLang="ja-JP" smtClean="0"/>
              <a:t>‹#›</a:t>
            </a:fld>
            <a:endParaRPr kumimoji="1" lang="ja-JP" altLang="en-US"/>
          </a:p>
        </p:txBody>
      </p:sp>
    </p:spTree>
    <p:extLst>
      <p:ext uri="{BB962C8B-B14F-4D97-AF65-F5344CB8AC3E}">
        <p14:creationId xmlns:p14="http://schemas.microsoft.com/office/powerpoint/2010/main" val="3325632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4CA855-829B-3247-9511-A89EEFD4812E}" type="datetimeFigureOut">
              <a:rPr kumimoji="1" lang="en-US" altLang="ja-JP" smtClean="0"/>
              <a:t>8/21/2020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C1C1E9-7413-024F-8AE2-7CA304C920B7}" type="slidenum">
              <a:rPr kumimoji="1" lang="en-US" altLang="ja-JP" smtClean="0"/>
              <a:t>‹#›</a:t>
            </a:fld>
            <a:endParaRPr kumimoji="1" lang="ja-JP" altLang="en-US"/>
          </a:p>
        </p:txBody>
      </p:sp>
    </p:spTree>
    <p:extLst>
      <p:ext uri="{BB962C8B-B14F-4D97-AF65-F5344CB8AC3E}">
        <p14:creationId xmlns:p14="http://schemas.microsoft.com/office/powerpoint/2010/main" val="3517100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4CA855-829B-3247-9511-A89EEFD4812E}" type="datetimeFigureOut">
              <a:rPr kumimoji="1" lang="en-US" altLang="ja-JP" smtClean="0"/>
              <a:t>8/21/2020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C1C1E9-7413-024F-8AE2-7CA304C920B7}" type="slidenum">
              <a:rPr kumimoji="1" lang="en-US" altLang="ja-JP" smtClean="0"/>
              <a:t>‹#›</a:t>
            </a:fld>
            <a:endParaRPr kumimoji="1" lang="ja-JP" altLang="en-US"/>
          </a:p>
        </p:txBody>
      </p:sp>
      <p:sp>
        <p:nvSpPr>
          <p:cNvPr id="8" name="Title 1"/>
          <p:cNvSpPr>
            <a:spLocks noGrp="1"/>
          </p:cNvSpPr>
          <p:nvPr>
            <p:ph type="title"/>
          </p:nvPr>
        </p:nvSpPr>
        <p:spPr>
          <a:xfrm>
            <a:off x="685801" y="609600"/>
            <a:ext cx="10131425" cy="1456267"/>
          </a:xfrm>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200987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4CA855-829B-3247-9511-A89EEFD4812E}" type="datetimeFigureOut">
              <a:rPr kumimoji="1" lang="en-US" altLang="ja-JP" smtClean="0"/>
              <a:t>8/21/2020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C1C1E9-7413-024F-8AE2-7CA304C920B7}" type="slidenum">
              <a:rPr kumimoji="1" lang="en-US" altLang="ja-JP" smtClean="0"/>
              <a:t>‹#›</a:t>
            </a:fld>
            <a:endParaRPr kumimoji="1" lang="ja-JP" altLang="en-US"/>
          </a:p>
        </p:txBody>
      </p:sp>
    </p:spTree>
    <p:extLst>
      <p:ext uri="{BB962C8B-B14F-4D97-AF65-F5344CB8AC3E}">
        <p14:creationId xmlns:p14="http://schemas.microsoft.com/office/powerpoint/2010/main" val="1673429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63625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4CA855-829B-3247-9511-A89EEFD4812E}" type="datetimeFigureOut">
              <a:rPr kumimoji="1" lang="en-US" altLang="ja-JP" smtClean="0"/>
              <a:t>8/21/2020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C1C1E9-7413-024F-8AE2-7CA304C920B7}" type="slidenum">
              <a:rPr kumimoji="1" lang="en-US" altLang="ja-JP" smtClean="0"/>
              <a:t>‹#›</a:t>
            </a:fld>
            <a:endParaRPr kumimoji="1" lang="ja-JP" altLang="en-US"/>
          </a:p>
        </p:txBody>
      </p:sp>
    </p:spTree>
    <p:extLst>
      <p:ext uri="{BB962C8B-B14F-4D97-AF65-F5344CB8AC3E}">
        <p14:creationId xmlns:p14="http://schemas.microsoft.com/office/powerpoint/2010/main" val="351188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E4CA855-829B-3247-9511-A89EEFD4812E}" type="datetimeFigureOut">
              <a:rPr kumimoji="1" lang="en-US" altLang="ja-JP" smtClean="0"/>
              <a:t>8/21/2020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C1C1E9-7413-024F-8AE2-7CA304C920B7}" type="slidenum">
              <a:rPr kumimoji="1" lang="en-US" altLang="ja-JP" smtClean="0"/>
              <a:t>‹#›</a:t>
            </a:fld>
            <a:endParaRPr kumimoji="1" lang="ja-JP" altLang="en-US"/>
          </a:p>
        </p:txBody>
      </p:sp>
    </p:spTree>
    <p:extLst>
      <p:ext uri="{BB962C8B-B14F-4D97-AF65-F5344CB8AC3E}">
        <p14:creationId xmlns:p14="http://schemas.microsoft.com/office/powerpoint/2010/main" val="3834159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E4CA855-829B-3247-9511-A89EEFD4812E}" type="datetimeFigureOut">
              <a:rPr kumimoji="1" lang="en-US" altLang="ja-JP" smtClean="0"/>
              <a:t>8/21/2020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0C1C1E9-7413-024F-8AE2-7CA304C920B7}" type="slidenum">
              <a:rPr kumimoji="1" lang="en-US" altLang="ja-JP" smtClean="0"/>
              <a:t>‹#›</a:t>
            </a:fld>
            <a:endParaRPr kumimoji="1" lang="ja-JP" altLang="en-US"/>
          </a:p>
        </p:txBody>
      </p:sp>
    </p:spTree>
    <p:extLst>
      <p:ext uri="{BB962C8B-B14F-4D97-AF65-F5344CB8AC3E}">
        <p14:creationId xmlns:p14="http://schemas.microsoft.com/office/powerpoint/2010/main" val="325562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E4CA855-829B-3247-9511-A89EEFD4812E}" type="datetimeFigureOut">
              <a:rPr kumimoji="1" lang="en-US" altLang="ja-JP" smtClean="0"/>
              <a:t>8/21/2020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0C1C1E9-7413-024F-8AE2-7CA304C920B7}" type="slidenum">
              <a:rPr kumimoji="1" lang="en-US" altLang="ja-JP" smtClean="0"/>
              <a:t>‹#›</a:t>
            </a:fld>
            <a:endParaRPr kumimoji="1" lang="ja-JP" altLang="en-US"/>
          </a:p>
        </p:txBody>
      </p:sp>
    </p:spTree>
    <p:extLst>
      <p:ext uri="{BB962C8B-B14F-4D97-AF65-F5344CB8AC3E}">
        <p14:creationId xmlns:p14="http://schemas.microsoft.com/office/powerpoint/2010/main" val="2166411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E4CA855-829B-3247-9511-A89EEFD4812E}" type="datetimeFigureOut">
              <a:rPr kumimoji="1" lang="en-US" altLang="ja-JP" smtClean="0"/>
              <a:t>8/21/2020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0C1C1E9-7413-024F-8AE2-7CA304C920B7}" type="slidenum">
              <a:rPr kumimoji="1" lang="en-US" altLang="ja-JP" smtClean="0"/>
              <a:t>‹#›</a:t>
            </a:fld>
            <a:endParaRPr kumimoji="1" lang="ja-JP" altLang="en-US"/>
          </a:p>
        </p:txBody>
      </p:sp>
    </p:spTree>
    <p:extLst>
      <p:ext uri="{BB962C8B-B14F-4D97-AF65-F5344CB8AC3E}">
        <p14:creationId xmlns:p14="http://schemas.microsoft.com/office/powerpoint/2010/main" val="302596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4CA855-829B-3247-9511-A89EEFD4812E}" type="datetimeFigureOut">
              <a:rPr kumimoji="1" lang="en-US" altLang="ja-JP" smtClean="0"/>
              <a:t>8/21/2020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C1C1E9-7413-024F-8AE2-7CA304C920B7}" type="slidenum">
              <a:rPr kumimoji="1" lang="en-US" altLang="ja-JP" smtClean="0"/>
              <a:t>‹#›</a:t>
            </a:fld>
            <a:endParaRPr kumimoji="1" lang="ja-JP" altLang="en-US"/>
          </a:p>
        </p:txBody>
      </p:sp>
    </p:spTree>
    <p:extLst>
      <p:ext uri="{BB962C8B-B14F-4D97-AF65-F5344CB8AC3E}">
        <p14:creationId xmlns:p14="http://schemas.microsoft.com/office/powerpoint/2010/main" val="3435386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4CA855-829B-3247-9511-A89EEFD4812E}" type="datetimeFigureOut">
              <a:rPr kumimoji="1" lang="en-US" altLang="ja-JP" smtClean="0"/>
              <a:t>8/21/2020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C1C1E9-7413-024F-8AE2-7CA304C920B7}" type="slidenum">
              <a:rPr kumimoji="1" lang="en-US" altLang="ja-JP" smtClean="0"/>
              <a:t>‹#›</a:t>
            </a:fld>
            <a:endParaRPr kumimoji="1" lang="ja-JP" altLang="en-US"/>
          </a:p>
        </p:txBody>
      </p:sp>
    </p:spTree>
    <p:extLst>
      <p:ext uri="{BB962C8B-B14F-4D97-AF65-F5344CB8AC3E}">
        <p14:creationId xmlns:p14="http://schemas.microsoft.com/office/powerpoint/2010/main" val="94946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E4CA855-829B-3247-9511-A89EEFD4812E}" type="datetimeFigureOut">
              <a:rPr kumimoji="1" lang="en-US" altLang="ja-JP" smtClean="0"/>
              <a:t>8/21/2020</a:t>
            </a:fld>
            <a:endParaRPr kumimoji="1" lang="ja-JP" alt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C1C1E9-7413-024F-8AE2-7CA304C920B7}" type="slidenum">
              <a:rPr kumimoji="1" lang="en-US" altLang="ja-JP" smtClean="0"/>
              <a:t>‹#›</a:t>
            </a:fld>
            <a:endParaRPr kumimoji="1" lang="ja-JP" altLang="en-US"/>
          </a:p>
        </p:txBody>
      </p:sp>
    </p:spTree>
    <p:extLst>
      <p:ext uri="{BB962C8B-B14F-4D97-AF65-F5344CB8AC3E}">
        <p14:creationId xmlns:p14="http://schemas.microsoft.com/office/powerpoint/2010/main" val="354329842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hyperlink" Target="https://www.researchgate.net/profile/Yohei_Ono2" TargetMode="External"/><Relationship Id="rId5" Type="http://schemas.openxmlformats.org/officeDocument/2006/relationships/hyperlink" Target="https://researchmap.jp/Yohei_Ono" TargetMode="External"/><Relationship Id="rId4" Type="http://schemas.openxmlformats.org/officeDocument/2006/relationships/notesSlide" Target="../notesSlides/notesSlide10.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em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9.jp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8.jpg"/><Relationship Id="rId5" Type="http://schemas.openxmlformats.org/officeDocument/2006/relationships/image" Target="../media/image7.gi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14.emf"/><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4.png"/><Relationship Id="rId5" Type="http://schemas.openxmlformats.org/officeDocument/2006/relationships/image" Target="../media/image15.emf"/><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3E02BC-D523-FF4D-BC27-A9119A2027EB}"/>
              </a:ext>
            </a:extLst>
          </p:cNvPr>
          <p:cNvSpPr>
            <a:spLocks noGrp="1"/>
          </p:cNvSpPr>
          <p:nvPr>
            <p:ph type="ctrTitle"/>
          </p:nvPr>
        </p:nvSpPr>
        <p:spPr>
          <a:xfrm>
            <a:off x="0" y="1575960"/>
            <a:ext cx="12192000" cy="1192292"/>
          </a:xfrm>
        </p:spPr>
        <p:txBody>
          <a:bodyPr>
            <a:normAutofit fontScale="90000"/>
          </a:bodyPr>
          <a:lstStyle/>
          <a:p>
            <a:pPr algn="ctr"/>
            <a:r>
              <a:rPr lang="ja-JP" altLang="en-US" sz="4400" dirty="0">
                <a:effectLst>
                  <a:glow rad="139700">
                    <a:srgbClr val="000000"/>
                  </a:glow>
                  <a:outerShdw blurRad="50800" dist="38100" dir="8100000" algn="tr" rotWithShape="0">
                    <a:prstClr val="black">
                      <a:alpha val="40000"/>
                    </a:prstClr>
                  </a:outerShdw>
                </a:effectLst>
                <a:latin typeface="+mj-ea"/>
              </a:rPr>
              <a:t>隠匿情報検査で生起する</a:t>
            </a:r>
            <a:br>
              <a:rPr lang="en-US" altLang="ja-JP" sz="4400" dirty="0">
                <a:effectLst>
                  <a:glow rad="139700">
                    <a:srgbClr val="000000"/>
                  </a:glow>
                  <a:outerShdw blurRad="50800" dist="38100" dir="8100000" algn="tr" rotWithShape="0">
                    <a:prstClr val="black">
                      <a:alpha val="40000"/>
                    </a:prstClr>
                  </a:outerShdw>
                </a:effectLst>
                <a:latin typeface="+mj-ea"/>
              </a:rPr>
            </a:br>
            <a:r>
              <a:rPr lang="ja-JP" altLang="en-US" sz="4400" dirty="0">
                <a:effectLst>
                  <a:glow rad="139700">
                    <a:srgbClr val="000000"/>
                  </a:glow>
                  <a:outerShdw blurRad="50800" dist="38100" dir="8100000" algn="tr" rotWithShape="0">
                    <a:prstClr val="black">
                      <a:alpha val="40000"/>
                    </a:prstClr>
                  </a:outerShdw>
                </a:effectLst>
                <a:latin typeface="+mj-ea"/>
              </a:rPr>
              <a:t>眼球運動の心理的背景</a:t>
            </a:r>
          </a:p>
        </p:txBody>
      </p:sp>
      <p:sp>
        <p:nvSpPr>
          <p:cNvPr id="3" name="字幕 2">
            <a:extLst>
              <a:ext uri="{FF2B5EF4-FFF2-40B4-BE49-F238E27FC236}">
                <a16:creationId xmlns:a16="http://schemas.microsoft.com/office/drawing/2014/main" id="{E658FFD8-3969-BF4B-8D90-C98A51EA7210}"/>
              </a:ext>
            </a:extLst>
          </p:cNvPr>
          <p:cNvSpPr>
            <a:spLocks noGrp="1"/>
          </p:cNvSpPr>
          <p:nvPr>
            <p:ph type="subTitle" idx="1"/>
          </p:nvPr>
        </p:nvSpPr>
        <p:spPr>
          <a:xfrm>
            <a:off x="6096000" y="4291207"/>
            <a:ext cx="5714228" cy="1405467"/>
          </a:xfrm>
        </p:spPr>
        <p:txBody>
          <a:bodyPr>
            <a:normAutofit/>
          </a:bodyPr>
          <a:lstStyle/>
          <a:p>
            <a:r>
              <a:rPr lang="ja-JP" altLang="en-US" sz="2800"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駒澤大学</a:t>
            </a:r>
          </a:p>
          <a:p>
            <a:r>
              <a:rPr lang="ja-JP" altLang="en-US" sz="2800"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小野洋平</a:t>
            </a:r>
          </a:p>
        </p:txBody>
      </p:sp>
      <p:sp>
        <p:nvSpPr>
          <p:cNvPr id="5" name="タイトル 1">
            <a:extLst>
              <a:ext uri="{FF2B5EF4-FFF2-40B4-BE49-F238E27FC236}">
                <a16:creationId xmlns:a16="http://schemas.microsoft.com/office/drawing/2014/main" id="{23D8B464-7A94-4978-94F8-56977361D585}"/>
              </a:ext>
            </a:extLst>
          </p:cNvPr>
          <p:cNvSpPr txBox="1">
            <a:spLocks/>
          </p:cNvSpPr>
          <p:nvPr/>
        </p:nvSpPr>
        <p:spPr>
          <a:xfrm>
            <a:off x="217715" y="5388627"/>
            <a:ext cx="6923314" cy="1192292"/>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kumimoji="1" sz="48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en-US" altLang="ja-JP" sz="2800" dirty="0">
                <a:effectLst>
                  <a:glow rad="139700">
                    <a:srgbClr val="000000"/>
                  </a:glow>
                  <a:outerShdw blurRad="50800" dist="38100" dir="8100000" algn="tr" rotWithShape="0">
                    <a:prstClr val="black">
                      <a:alpha val="40000"/>
                    </a:prstClr>
                  </a:outerShdw>
                </a:effectLst>
                <a:latin typeface="+mj-ea"/>
              </a:rPr>
              <a:t>※</a:t>
            </a:r>
            <a:r>
              <a:rPr lang="ja-JP" altLang="en-US" sz="2800" dirty="0">
                <a:effectLst>
                  <a:glow rad="139700">
                    <a:srgbClr val="000000"/>
                  </a:glow>
                  <a:outerShdw blurRad="50800" dist="38100" dir="8100000" algn="tr" rotWithShape="0">
                    <a:prstClr val="black">
                      <a:alpha val="40000"/>
                    </a:prstClr>
                  </a:outerShdw>
                </a:effectLst>
                <a:latin typeface="+mj-ea"/>
              </a:rPr>
              <a:t>音声には、</a:t>
            </a:r>
            <a:r>
              <a:rPr lang="en-US" altLang="ja-JP" sz="2800" dirty="0">
                <a:effectLst>
                  <a:glow rad="139700">
                    <a:srgbClr val="000000"/>
                  </a:glow>
                  <a:outerShdw blurRad="50800" dist="38100" dir="8100000" algn="tr" rotWithShape="0">
                    <a:prstClr val="black">
                      <a:alpha val="40000"/>
                    </a:prstClr>
                  </a:outerShdw>
                </a:effectLst>
                <a:latin typeface="+mj-ea"/>
              </a:rPr>
              <a:t>Amazon</a:t>
            </a:r>
            <a:r>
              <a:rPr lang="ja-JP" altLang="en-US" sz="2800" dirty="0">
                <a:effectLst>
                  <a:glow rad="139700">
                    <a:srgbClr val="000000"/>
                  </a:glow>
                  <a:outerShdw blurRad="50800" dist="38100" dir="8100000" algn="tr" rotWithShape="0">
                    <a:prstClr val="black">
                      <a:alpha val="40000"/>
                    </a:prstClr>
                  </a:outerShdw>
                </a:effectLst>
                <a:latin typeface="+mj-ea"/>
              </a:rPr>
              <a:t> </a:t>
            </a:r>
            <a:r>
              <a:rPr lang="en-US" altLang="ja-JP" sz="2800" dirty="0">
                <a:effectLst>
                  <a:glow rad="139700">
                    <a:srgbClr val="000000"/>
                  </a:glow>
                  <a:outerShdw blurRad="50800" dist="38100" dir="8100000" algn="tr" rotWithShape="0">
                    <a:prstClr val="black">
                      <a:alpha val="40000"/>
                    </a:prstClr>
                  </a:outerShdw>
                </a:effectLst>
                <a:latin typeface="+mj-ea"/>
              </a:rPr>
              <a:t>Polly</a:t>
            </a:r>
            <a:r>
              <a:rPr lang="ja-JP" altLang="en-US" sz="2800" dirty="0">
                <a:effectLst>
                  <a:glow rad="139700">
                    <a:srgbClr val="000000"/>
                  </a:glow>
                  <a:outerShdw blurRad="50800" dist="38100" dir="8100000" algn="tr" rotWithShape="0">
                    <a:prstClr val="black">
                      <a:alpha val="40000"/>
                    </a:prstClr>
                  </a:outerShdw>
                </a:effectLst>
                <a:latin typeface="+mj-ea"/>
              </a:rPr>
              <a:t>で</a:t>
            </a:r>
            <a:endParaRPr lang="en-US" altLang="ja-JP" sz="2800" dirty="0">
              <a:effectLst>
                <a:glow rad="139700">
                  <a:srgbClr val="000000"/>
                </a:glow>
                <a:outerShdw blurRad="50800" dist="38100" dir="8100000" algn="tr" rotWithShape="0">
                  <a:prstClr val="black">
                    <a:alpha val="40000"/>
                  </a:prstClr>
                </a:outerShdw>
              </a:effectLst>
              <a:latin typeface="+mj-ea"/>
            </a:endParaRPr>
          </a:p>
          <a:p>
            <a:pPr algn="ctr"/>
            <a:r>
              <a:rPr lang="ja-JP" altLang="en-US" sz="2800" dirty="0">
                <a:effectLst>
                  <a:glow rad="139700">
                    <a:srgbClr val="000000"/>
                  </a:glow>
                  <a:outerShdw blurRad="50800" dist="38100" dir="8100000" algn="tr" rotWithShape="0">
                    <a:prstClr val="black">
                      <a:alpha val="40000"/>
                    </a:prstClr>
                  </a:outerShdw>
                </a:effectLst>
                <a:latin typeface="+mj-ea"/>
              </a:rPr>
              <a:t>作成した人工合成音を用いています。</a:t>
            </a:r>
          </a:p>
        </p:txBody>
      </p:sp>
      <p:pic>
        <p:nvPicPr>
          <p:cNvPr id="4" name="01">
            <a:hlinkClick r:id="" action="ppaction://media"/>
            <a:extLst>
              <a:ext uri="{FF2B5EF4-FFF2-40B4-BE49-F238E27FC236}">
                <a16:creationId xmlns:a16="http://schemas.microsoft.com/office/drawing/2014/main" id="{D8E66F05-9B20-4893-AE37-A300A6D8171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22865" y="327121"/>
            <a:ext cx="487363" cy="487362"/>
          </a:xfrm>
          <a:prstGeom prst="rect">
            <a:avLst/>
          </a:prstGeom>
        </p:spPr>
      </p:pic>
    </p:spTree>
    <p:extLst>
      <p:ext uri="{BB962C8B-B14F-4D97-AF65-F5344CB8AC3E}">
        <p14:creationId xmlns:p14="http://schemas.microsoft.com/office/powerpoint/2010/main" val="78946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9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4DDE13-A0F4-4A6A-AA8B-2C06AD5F094B}"/>
              </a:ext>
            </a:extLst>
          </p:cNvPr>
          <p:cNvSpPr>
            <a:spLocks noGrp="1"/>
          </p:cNvSpPr>
          <p:nvPr>
            <p:ph type="title"/>
          </p:nvPr>
        </p:nvSpPr>
        <p:spPr>
          <a:xfrm>
            <a:off x="717468" y="161685"/>
            <a:ext cx="10131425" cy="651353"/>
          </a:xfrm>
        </p:spPr>
        <p:txBody>
          <a:bodyPr/>
          <a:lstStyle/>
          <a:p>
            <a:r>
              <a:rPr kumimoji="1" lang="ja-JP" altLang="en-US" dirty="0"/>
              <a:t>文献</a:t>
            </a:r>
          </a:p>
        </p:txBody>
      </p:sp>
      <p:sp>
        <p:nvSpPr>
          <p:cNvPr id="3" name="コンテンツ プレースホルダー 2">
            <a:extLst>
              <a:ext uri="{FF2B5EF4-FFF2-40B4-BE49-F238E27FC236}">
                <a16:creationId xmlns:a16="http://schemas.microsoft.com/office/drawing/2014/main" id="{360B027C-4F93-4D33-8B84-740641AAC008}"/>
              </a:ext>
            </a:extLst>
          </p:cNvPr>
          <p:cNvSpPr>
            <a:spLocks noGrp="1"/>
          </p:cNvSpPr>
          <p:nvPr>
            <p:ph idx="1"/>
          </p:nvPr>
        </p:nvSpPr>
        <p:spPr>
          <a:xfrm>
            <a:off x="1778000" y="1066800"/>
            <a:ext cx="8890000" cy="5587998"/>
          </a:xfrm>
        </p:spPr>
        <p:txBody>
          <a:bodyPr anchor="t">
            <a:normAutofit/>
          </a:bodyPr>
          <a:lstStyle/>
          <a:p>
            <a:r>
              <a:rPr lang="ja-JP" altLang="en-US" sz="2400" dirty="0">
                <a:latin typeface="+mn-ea"/>
              </a:rPr>
              <a:t>私の一連の研究につきましては、</a:t>
            </a:r>
            <a:r>
              <a:rPr lang="en-US" altLang="ja-JP" sz="2400" dirty="0">
                <a:latin typeface="+mn-ea"/>
              </a:rPr>
              <a:t>Research</a:t>
            </a:r>
            <a:r>
              <a:rPr lang="ja-JP" altLang="en-US" sz="2400" dirty="0">
                <a:latin typeface="+mn-ea"/>
              </a:rPr>
              <a:t> </a:t>
            </a:r>
            <a:r>
              <a:rPr lang="en-US" altLang="ja-JP" sz="2400" dirty="0">
                <a:latin typeface="+mn-ea"/>
              </a:rPr>
              <a:t>map</a:t>
            </a:r>
            <a:r>
              <a:rPr lang="ja-JP" altLang="en-US" sz="2400" dirty="0">
                <a:latin typeface="+mn-ea"/>
              </a:rPr>
              <a:t>もしくは </a:t>
            </a:r>
            <a:r>
              <a:rPr lang="en-US" altLang="ja-JP" sz="2400" dirty="0">
                <a:latin typeface="+mn-ea"/>
              </a:rPr>
              <a:t>Research</a:t>
            </a:r>
            <a:r>
              <a:rPr lang="ja-JP" altLang="en-US" sz="2400" dirty="0">
                <a:latin typeface="+mn-ea"/>
              </a:rPr>
              <a:t> </a:t>
            </a:r>
            <a:r>
              <a:rPr lang="en-US" altLang="ja-JP" sz="2400" dirty="0">
                <a:latin typeface="+mn-ea"/>
              </a:rPr>
              <a:t>Gate</a:t>
            </a:r>
            <a:r>
              <a:rPr lang="ja-JP" altLang="en-US" sz="2400" dirty="0">
                <a:latin typeface="+mn-ea"/>
              </a:rPr>
              <a:t>をご参照ください。</a:t>
            </a:r>
            <a:endParaRPr lang="en-US" altLang="ja-JP" sz="2400" dirty="0">
              <a:latin typeface="+mn-ea"/>
            </a:endParaRPr>
          </a:p>
          <a:p>
            <a:r>
              <a:rPr lang="en-US" altLang="ja-JP" sz="2400" dirty="0">
                <a:latin typeface="+mn-ea"/>
                <a:hlinkClick r:id="rId5">
                  <a:extLst>
                    <a:ext uri="{A12FA001-AC4F-418D-AE19-62706E023703}">
                      <ahyp:hlinkClr xmlns:ahyp="http://schemas.microsoft.com/office/drawing/2018/hyperlinkcolor" val="tx"/>
                    </a:ext>
                  </a:extLst>
                </a:hlinkClick>
              </a:rPr>
              <a:t>Research</a:t>
            </a:r>
            <a:r>
              <a:rPr lang="ja-JP" altLang="en-US" sz="2400" dirty="0">
                <a:latin typeface="+mn-ea"/>
                <a:hlinkClick r:id="rId5">
                  <a:extLst>
                    <a:ext uri="{A12FA001-AC4F-418D-AE19-62706E023703}">
                      <ahyp:hlinkClr xmlns:ahyp="http://schemas.microsoft.com/office/drawing/2018/hyperlinkcolor" val="tx"/>
                    </a:ext>
                  </a:extLst>
                </a:hlinkClick>
              </a:rPr>
              <a:t> </a:t>
            </a:r>
            <a:r>
              <a:rPr lang="en-US" altLang="ja-JP" sz="2400" dirty="0">
                <a:latin typeface="+mn-ea"/>
                <a:hlinkClick r:id="rId5">
                  <a:extLst>
                    <a:ext uri="{A12FA001-AC4F-418D-AE19-62706E023703}">
                      <ahyp:hlinkClr xmlns:ahyp="http://schemas.microsoft.com/office/drawing/2018/hyperlinkcolor" val="tx"/>
                    </a:ext>
                  </a:extLst>
                </a:hlinkClick>
              </a:rPr>
              <a:t>map</a:t>
            </a:r>
            <a:r>
              <a:rPr lang="ja-JP" altLang="en-US" sz="2400" dirty="0">
                <a:latin typeface="+mn-ea"/>
              </a:rPr>
              <a:t>（</a:t>
            </a:r>
            <a:r>
              <a:rPr lang="en-US" altLang="ja-JP" sz="2400" dirty="0">
                <a:latin typeface="+mn-ea"/>
              </a:rPr>
              <a:t>https://researchmap.jp/Yohei_Ono</a:t>
            </a:r>
            <a:r>
              <a:rPr lang="ja-JP" altLang="en-US" sz="2400" dirty="0">
                <a:latin typeface="+mn-ea"/>
              </a:rPr>
              <a:t>）</a:t>
            </a:r>
            <a:endParaRPr lang="en-US" altLang="ja-JP" sz="2400" dirty="0">
              <a:latin typeface="+mn-ea"/>
            </a:endParaRPr>
          </a:p>
          <a:p>
            <a:r>
              <a:rPr lang="en-US" altLang="ja-JP" sz="2400" dirty="0">
                <a:latin typeface="+mn-ea"/>
                <a:hlinkClick r:id="rId6">
                  <a:extLst>
                    <a:ext uri="{A12FA001-AC4F-418D-AE19-62706E023703}">
                      <ahyp:hlinkClr xmlns:ahyp="http://schemas.microsoft.com/office/drawing/2018/hyperlinkcolor" val="tx"/>
                    </a:ext>
                  </a:extLst>
                </a:hlinkClick>
              </a:rPr>
              <a:t>Research</a:t>
            </a:r>
            <a:r>
              <a:rPr lang="ja-JP" altLang="en-US" sz="2400" dirty="0">
                <a:latin typeface="+mn-ea"/>
                <a:hlinkClick r:id="rId6">
                  <a:extLst>
                    <a:ext uri="{A12FA001-AC4F-418D-AE19-62706E023703}">
                      <ahyp:hlinkClr xmlns:ahyp="http://schemas.microsoft.com/office/drawing/2018/hyperlinkcolor" val="tx"/>
                    </a:ext>
                  </a:extLst>
                </a:hlinkClick>
              </a:rPr>
              <a:t> </a:t>
            </a:r>
            <a:r>
              <a:rPr lang="en-US" altLang="ja-JP" sz="2400" dirty="0">
                <a:latin typeface="+mn-ea"/>
                <a:hlinkClick r:id="rId6">
                  <a:extLst>
                    <a:ext uri="{A12FA001-AC4F-418D-AE19-62706E023703}">
                      <ahyp:hlinkClr xmlns:ahyp="http://schemas.microsoft.com/office/drawing/2018/hyperlinkcolor" val="tx"/>
                    </a:ext>
                  </a:extLst>
                </a:hlinkClick>
              </a:rPr>
              <a:t>Gate</a:t>
            </a:r>
            <a:r>
              <a:rPr lang="ja-JP" altLang="en-US" sz="2400" dirty="0">
                <a:latin typeface="+mn-ea"/>
              </a:rPr>
              <a:t>（</a:t>
            </a:r>
            <a:r>
              <a:rPr lang="en-US" altLang="ja-JP" sz="2400" dirty="0">
                <a:latin typeface="+mn-ea"/>
              </a:rPr>
              <a:t>https://www.researchgate.net/profile/Yohei_Ono2</a:t>
            </a:r>
            <a:r>
              <a:rPr lang="ja-JP" altLang="en-US" sz="2400" dirty="0">
                <a:latin typeface="+mn-ea"/>
              </a:rPr>
              <a:t>）</a:t>
            </a:r>
            <a:endParaRPr lang="en-US" altLang="ja-JP" sz="2400" dirty="0">
              <a:latin typeface="+mn-ea"/>
            </a:endParaRPr>
          </a:p>
          <a:p>
            <a:pPr marL="0" indent="0">
              <a:buNone/>
            </a:pPr>
            <a:endParaRPr lang="en-US" altLang="ja-JP" sz="2400" dirty="0"/>
          </a:p>
          <a:p>
            <a:pPr marL="0" indent="0">
              <a:buNone/>
            </a:pPr>
            <a:endParaRPr lang="en-US" altLang="ja-JP" sz="2400" dirty="0"/>
          </a:p>
        </p:txBody>
      </p:sp>
      <p:pic>
        <p:nvPicPr>
          <p:cNvPr id="5" name="図 4">
            <a:extLst>
              <a:ext uri="{FF2B5EF4-FFF2-40B4-BE49-F238E27FC236}">
                <a16:creationId xmlns:a16="http://schemas.microsoft.com/office/drawing/2014/main" id="{0FE7F253-A3DD-4FF6-ACDB-6281FAA88C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9140" y="3313043"/>
            <a:ext cx="3341755" cy="3341755"/>
          </a:xfrm>
          <a:prstGeom prst="rect">
            <a:avLst/>
          </a:prstGeom>
        </p:spPr>
      </p:pic>
      <p:pic>
        <p:nvPicPr>
          <p:cNvPr id="7" name="図 6">
            <a:extLst>
              <a:ext uri="{FF2B5EF4-FFF2-40B4-BE49-F238E27FC236}">
                <a16:creationId xmlns:a16="http://schemas.microsoft.com/office/drawing/2014/main" id="{B82666A2-6EC9-44FF-AD60-08A8C4FE58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4465" y="3313043"/>
            <a:ext cx="3341755" cy="3341755"/>
          </a:xfrm>
          <a:prstGeom prst="rect">
            <a:avLst/>
          </a:prstGeom>
        </p:spPr>
      </p:pic>
      <p:pic>
        <p:nvPicPr>
          <p:cNvPr id="4" name="10">
            <a:hlinkClick r:id="" action="ppaction://media"/>
            <a:extLst>
              <a:ext uri="{FF2B5EF4-FFF2-40B4-BE49-F238E27FC236}">
                <a16:creationId xmlns:a16="http://schemas.microsoft.com/office/drawing/2014/main" id="{CF3C56DC-4B65-4814-9F56-C091A8017B6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30851" y="325676"/>
            <a:ext cx="487362" cy="487362"/>
          </a:xfrm>
          <a:prstGeom prst="rect">
            <a:avLst/>
          </a:prstGeom>
        </p:spPr>
      </p:pic>
    </p:spTree>
    <p:extLst>
      <p:ext uri="{BB962C8B-B14F-4D97-AF65-F5344CB8AC3E}">
        <p14:creationId xmlns:p14="http://schemas.microsoft.com/office/powerpoint/2010/main" val="26171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5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1246D54-6660-469E-9D0A-BE128F502F58}"/>
              </a:ext>
            </a:extLst>
          </p:cNvPr>
          <p:cNvSpPr txBox="1"/>
          <p:nvPr/>
        </p:nvSpPr>
        <p:spPr>
          <a:xfrm>
            <a:off x="2895600" y="2459504"/>
            <a:ext cx="6681019" cy="1938992"/>
          </a:xfrm>
          <a:prstGeom prst="rect">
            <a:avLst/>
          </a:prstGeom>
          <a:noFill/>
        </p:spPr>
        <p:txBody>
          <a:bodyPr wrap="square" rtlCol="0">
            <a:spAutoFit/>
          </a:bodyPr>
          <a:lstStyle/>
          <a:p>
            <a:pPr algn="ctr"/>
            <a:r>
              <a:rPr kumimoji="1" lang="ja-JP" altLang="en-US" sz="6000" dirty="0"/>
              <a:t>ご清聴ありがとう</a:t>
            </a:r>
            <a:endParaRPr kumimoji="1" lang="en-US" altLang="ja-JP" sz="6000" dirty="0"/>
          </a:p>
          <a:p>
            <a:pPr algn="ctr"/>
            <a:r>
              <a:rPr kumimoji="1" lang="ja-JP" altLang="en-US" sz="6000" dirty="0"/>
              <a:t>ございました</a:t>
            </a:r>
          </a:p>
        </p:txBody>
      </p:sp>
      <p:pic>
        <p:nvPicPr>
          <p:cNvPr id="2" name="11">
            <a:hlinkClick r:id="" action="ppaction://media"/>
            <a:extLst>
              <a:ext uri="{FF2B5EF4-FFF2-40B4-BE49-F238E27FC236}">
                <a16:creationId xmlns:a16="http://schemas.microsoft.com/office/drawing/2014/main" id="{999AE680-D1C0-4627-8D31-55942F1367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32710" y="337231"/>
            <a:ext cx="487362" cy="487362"/>
          </a:xfrm>
          <a:prstGeom prst="rect">
            <a:avLst/>
          </a:prstGeom>
        </p:spPr>
      </p:pic>
    </p:spTree>
    <p:extLst>
      <p:ext uri="{BB962C8B-B14F-4D97-AF65-F5344CB8AC3E}">
        <p14:creationId xmlns:p14="http://schemas.microsoft.com/office/powerpoint/2010/main" val="301352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1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四角形: 角を丸くする 40">
            <a:extLst>
              <a:ext uri="{FF2B5EF4-FFF2-40B4-BE49-F238E27FC236}">
                <a16:creationId xmlns:a16="http://schemas.microsoft.com/office/drawing/2014/main" id="{DB6713F0-0BD0-40C6-B10D-998F280CB720}"/>
              </a:ext>
            </a:extLst>
          </p:cNvPr>
          <p:cNvSpPr/>
          <p:nvPr/>
        </p:nvSpPr>
        <p:spPr>
          <a:xfrm>
            <a:off x="233810" y="2050381"/>
            <a:ext cx="11657556" cy="2750639"/>
          </a:xfrm>
          <a:prstGeom prst="roundRect">
            <a:avLst/>
          </a:prstGeom>
          <a:solidFill>
            <a:schemeClr val="tx1"/>
          </a:solidFill>
          <a:ln w="7620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C507882-3D91-4BC0-8EDE-91B1436B8B3D}"/>
              </a:ext>
            </a:extLst>
          </p:cNvPr>
          <p:cNvSpPr>
            <a:spLocks noGrp="1"/>
          </p:cNvSpPr>
          <p:nvPr>
            <p:ph type="title"/>
          </p:nvPr>
        </p:nvSpPr>
        <p:spPr>
          <a:xfrm>
            <a:off x="0" y="0"/>
            <a:ext cx="12191999" cy="1456267"/>
          </a:xfrm>
        </p:spPr>
        <p:txBody>
          <a:bodyPr/>
          <a:lstStyle/>
          <a:p>
            <a:r>
              <a:rPr kumimoji="1" lang="ja-JP" altLang="en-US" dirty="0"/>
              <a:t>  </a:t>
            </a:r>
            <a:r>
              <a:rPr lang="ja-JP" altLang="en-US" dirty="0">
                <a:effectLst>
                  <a:glow rad="139700">
                    <a:srgbClr val="000000"/>
                  </a:glow>
                  <a:outerShdw blurRad="50800" dist="38100" dir="8100000" algn="tr" rotWithShape="0">
                    <a:prstClr val="black">
                      <a:alpha val="40000"/>
                    </a:prstClr>
                  </a:outerShdw>
                </a:effectLst>
                <a:latin typeface="+mj-ea"/>
              </a:rPr>
              <a:t>隠匿情報検査とは</a:t>
            </a:r>
          </a:p>
        </p:txBody>
      </p:sp>
      <p:sp>
        <p:nvSpPr>
          <p:cNvPr id="3" name="コンテンツ プレースホルダー 2">
            <a:extLst>
              <a:ext uri="{FF2B5EF4-FFF2-40B4-BE49-F238E27FC236}">
                <a16:creationId xmlns:a16="http://schemas.microsoft.com/office/drawing/2014/main" id="{58242FF5-F77C-481D-AFAB-D4A0F3AD3999}"/>
              </a:ext>
            </a:extLst>
          </p:cNvPr>
          <p:cNvSpPr>
            <a:spLocks noGrp="1"/>
          </p:cNvSpPr>
          <p:nvPr>
            <p:ph idx="1"/>
          </p:nvPr>
        </p:nvSpPr>
        <p:spPr>
          <a:xfrm>
            <a:off x="501040" y="1136740"/>
            <a:ext cx="11189918" cy="3649133"/>
          </a:xfrm>
        </p:spPr>
        <p:txBody>
          <a:bodyPr anchor="t">
            <a:normAutofit/>
          </a:bodyPr>
          <a:lstStyle/>
          <a:p>
            <a:pPr marL="0" indent="0">
              <a:buNone/>
            </a:pPr>
            <a:r>
              <a:rPr lang="ja-JP" altLang="en-US" sz="28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被検査者が犯罪知識を有するかどうかを判定する科学的捜査技法</a:t>
            </a:r>
          </a:p>
        </p:txBody>
      </p:sp>
      <p:sp>
        <p:nvSpPr>
          <p:cNvPr id="4" name="四角形: 角を丸くする 3">
            <a:extLst>
              <a:ext uri="{FF2B5EF4-FFF2-40B4-BE49-F238E27FC236}">
                <a16:creationId xmlns:a16="http://schemas.microsoft.com/office/drawing/2014/main" id="{7BA0E26A-D4BA-45E7-A672-B1321D115456}"/>
              </a:ext>
            </a:extLst>
          </p:cNvPr>
          <p:cNvSpPr/>
          <p:nvPr/>
        </p:nvSpPr>
        <p:spPr>
          <a:xfrm>
            <a:off x="9499937" y="2999228"/>
            <a:ext cx="1064712" cy="1064712"/>
          </a:xfrm>
          <a:prstGeom prst="roundRect">
            <a:avLst/>
          </a:prstGeom>
          <a:solidFill>
            <a:schemeClr val="tx1">
              <a:lumMod val="85000"/>
            </a:schemeClr>
          </a:solidFill>
          <a:ln w="76200">
            <a:solidFill>
              <a:schemeClr val="tx1">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タオル</a:t>
            </a:r>
          </a:p>
        </p:txBody>
      </p:sp>
      <p:sp>
        <p:nvSpPr>
          <p:cNvPr id="6" name="四角形: 角を丸くする 5">
            <a:extLst>
              <a:ext uri="{FF2B5EF4-FFF2-40B4-BE49-F238E27FC236}">
                <a16:creationId xmlns:a16="http://schemas.microsoft.com/office/drawing/2014/main" id="{B91930BA-EE34-40CA-BF24-3EC05D9EA343}"/>
              </a:ext>
            </a:extLst>
          </p:cNvPr>
          <p:cNvSpPr/>
          <p:nvPr/>
        </p:nvSpPr>
        <p:spPr>
          <a:xfrm>
            <a:off x="6675315" y="3005489"/>
            <a:ext cx="1064712" cy="1064712"/>
          </a:xfrm>
          <a:prstGeom prst="roundRect">
            <a:avLst/>
          </a:prstGeom>
          <a:solidFill>
            <a:schemeClr val="tx1">
              <a:lumMod val="85000"/>
            </a:schemeClr>
          </a:solidFill>
          <a:ln w="76200">
            <a:solidFill>
              <a:schemeClr val="tx1">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rPr>
              <a:t>ケーブル</a:t>
            </a:r>
          </a:p>
        </p:txBody>
      </p:sp>
      <p:sp>
        <p:nvSpPr>
          <p:cNvPr id="8" name="四角形: 角を丸くする 7">
            <a:extLst>
              <a:ext uri="{FF2B5EF4-FFF2-40B4-BE49-F238E27FC236}">
                <a16:creationId xmlns:a16="http://schemas.microsoft.com/office/drawing/2014/main" id="{8496873B-D384-459E-93E7-2FB3DAC2BC61}"/>
              </a:ext>
            </a:extLst>
          </p:cNvPr>
          <p:cNvSpPr/>
          <p:nvPr/>
        </p:nvSpPr>
        <p:spPr>
          <a:xfrm>
            <a:off x="2562607" y="3005489"/>
            <a:ext cx="1064712" cy="1064712"/>
          </a:xfrm>
          <a:prstGeom prst="roundRect">
            <a:avLst/>
          </a:prstGeom>
          <a:solidFill>
            <a:schemeClr val="tx1">
              <a:lumMod val="85000"/>
            </a:schemeClr>
          </a:solidFill>
          <a:ln w="7620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rPr>
              <a:t>ネクタイ</a:t>
            </a:r>
          </a:p>
        </p:txBody>
      </p:sp>
      <p:sp>
        <p:nvSpPr>
          <p:cNvPr id="10" name="四角形: 角を丸くする 9">
            <a:extLst>
              <a:ext uri="{FF2B5EF4-FFF2-40B4-BE49-F238E27FC236}">
                <a16:creationId xmlns:a16="http://schemas.microsoft.com/office/drawing/2014/main" id="{9FAE0B4A-C9E5-49A6-82FB-0F224926B15C}"/>
              </a:ext>
            </a:extLst>
          </p:cNvPr>
          <p:cNvSpPr/>
          <p:nvPr/>
        </p:nvSpPr>
        <p:spPr>
          <a:xfrm>
            <a:off x="8087626" y="3005489"/>
            <a:ext cx="1064712" cy="1064712"/>
          </a:xfrm>
          <a:prstGeom prst="roundRect">
            <a:avLst/>
          </a:prstGeom>
          <a:solidFill>
            <a:schemeClr val="tx1">
              <a:lumMod val="85000"/>
            </a:schemeClr>
          </a:solidFill>
          <a:ln w="76200">
            <a:solidFill>
              <a:schemeClr val="tx1">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rPr>
              <a:t>ベルト</a:t>
            </a:r>
          </a:p>
        </p:txBody>
      </p:sp>
      <p:sp>
        <p:nvSpPr>
          <p:cNvPr id="12" name="四角形: 角を丸くする 11">
            <a:extLst>
              <a:ext uri="{FF2B5EF4-FFF2-40B4-BE49-F238E27FC236}">
                <a16:creationId xmlns:a16="http://schemas.microsoft.com/office/drawing/2014/main" id="{768E306C-E3C6-40AA-8455-80D4847708D9}"/>
              </a:ext>
            </a:extLst>
          </p:cNvPr>
          <p:cNvSpPr/>
          <p:nvPr/>
        </p:nvSpPr>
        <p:spPr>
          <a:xfrm>
            <a:off x="5232737" y="2999228"/>
            <a:ext cx="1064712" cy="1064712"/>
          </a:xfrm>
          <a:prstGeom prst="roundRect">
            <a:avLst/>
          </a:prstGeom>
          <a:solidFill>
            <a:schemeClr val="tx1">
              <a:lumMod val="85000"/>
            </a:schemeClr>
          </a:solidFill>
          <a:ln w="76200">
            <a:solidFill>
              <a:schemeClr val="tx1">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rPr>
              <a:t>スカーフ</a:t>
            </a:r>
          </a:p>
        </p:txBody>
      </p:sp>
      <p:sp>
        <p:nvSpPr>
          <p:cNvPr id="13" name="四角形: 角を丸くする 12">
            <a:extLst>
              <a:ext uri="{FF2B5EF4-FFF2-40B4-BE49-F238E27FC236}">
                <a16:creationId xmlns:a16="http://schemas.microsoft.com/office/drawing/2014/main" id="{1E5B4B36-C65A-4EA5-AB99-EC26794A5BF6}"/>
              </a:ext>
            </a:extLst>
          </p:cNvPr>
          <p:cNvSpPr/>
          <p:nvPr/>
        </p:nvSpPr>
        <p:spPr>
          <a:xfrm>
            <a:off x="796437" y="1782500"/>
            <a:ext cx="2830881" cy="738107"/>
          </a:xfrm>
          <a:prstGeom prst="roundRect">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cap="all" dirty="0">
                <a:ln w="3175" cmpd="sng">
                  <a:noFill/>
                </a:ln>
                <a:solidFill>
                  <a:schemeClr val="tx1"/>
                </a:solidFill>
                <a:effectLst>
                  <a:glow rad="139700">
                    <a:srgbClr val="000000"/>
                  </a:glow>
                  <a:outerShdw blurRad="50800" dist="38100" dir="8100000" algn="tr" rotWithShape="0">
                    <a:prstClr val="black">
                      <a:alpha val="40000"/>
                    </a:prstClr>
                  </a:outerShdw>
                </a:effectLst>
                <a:latin typeface="+mj-ea"/>
                <a:ea typeface="+mj-ea"/>
                <a:cs typeface="+mj-cs"/>
              </a:rPr>
              <a:t>例 　絞殺事件</a:t>
            </a:r>
          </a:p>
        </p:txBody>
      </p:sp>
      <p:sp>
        <p:nvSpPr>
          <p:cNvPr id="14" name="テキスト ボックス 13">
            <a:extLst>
              <a:ext uri="{FF2B5EF4-FFF2-40B4-BE49-F238E27FC236}">
                <a16:creationId xmlns:a16="http://schemas.microsoft.com/office/drawing/2014/main" id="{D63C9301-5B93-4A9F-A2F2-3DB4AA7D850C}"/>
              </a:ext>
            </a:extLst>
          </p:cNvPr>
          <p:cNvSpPr txBox="1"/>
          <p:nvPr/>
        </p:nvSpPr>
        <p:spPr>
          <a:xfrm>
            <a:off x="5232737" y="4301859"/>
            <a:ext cx="5331912" cy="369332"/>
          </a:xfrm>
          <a:prstGeom prst="rect">
            <a:avLst/>
          </a:prstGeom>
          <a:noFill/>
          <a:ln>
            <a:solidFill>
              <a:schemeClr val="bg1"/>
            </a:solidFill>
          </a:ln>
        </p:spPr>
        <p:txBody>
          <a:bodyPr wrap="square" rtlCol="0">
            <a:spAutoFit/>
          </a:bodyPr>
          <a:lstStyle/>
          <a:p>
            <a:pPr algn="ctr"/>
            <a:r>
              <a:rPr kumimoji="1" lang="ja-JP" altLang="en-US"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非裁決項目</a:t>
            </a:r>
          </a:p>
        </p:txBody>
      </p:sp>
      <p:sp>
        <p:nvSpPr>
          <p:cNvPr id="16" name="テキスト ボックス 15">
            <a:extLst>
              <a:ext uri="{FF2B5EF4-FFF2-40B4-BE49-F238E27FC236}">
                <a16:creationId xmlns:a16="http://schemas.microsoft.com/office/drawing/2014/main" id="{5F608E0B-8926-47BF-B833-6B712B3E948D}"/>
              </a:ext>
            </a:extLst>
          </p:cNvPr>
          <p:cNvSpPr txBox="1"/>
          <p:nvPr/>
        </p:nvSpPr>
        <p:spPr>
          <a:xfrm>
            <a:off x="2520851" y="4301859"/>
            <a:ext cx="1148224" cy="369332"/>
          </a:xfrm>
          <a:prstGeom prst="rect">
            <a:avLst/>
          </a:prstGeom>
          <a:noFill/>
          <a:ln>
            <a:solidFill>
              <a:schemeClr val="bg1"/>
            </a:solidFill>
          </a:ln>
        </p:spPr>
        <p:txBody>
          <a:bodyPr wrap="square" rtlCol="0">
            <a:spAutoFit/>
          </a:bodyPr>
          <a:lstStyle/>
          <a:p>
            <a:pPr algn="ctr"/>
            <a:r>
              <a:rPr kumimoji="1" lang="ja-JP" altLang="en-US"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裁決項目</a:t>
            </a:r>
          </a:p>
        </p:txBody>
      </p:sp>
      <p:sp>
        <p:nvSpPr>
          <p:cNvPr id="19" name="フリーフォーム: 図形 18">
            <a:extLst>
              <a:ext uri="{FF2B5EF4-FFF2-40B4-BE49-F238E27FC236}">
                <a16:creationId xmlns:a16="http://schemas.microsoft.com/office/drawing/2014/main" id="{4EF2571E-083E-47E4-8779-ED23A80CB853}"/>
              </a:ext>
            </a:extLst>
          </p:cNvPr>
          <p:cNvSpPr/>
          <p:nvPr/>
        </p:nvSpPr>
        <p:spPr>
          <a:xfrm>
            <a:off x="2596019" y="5031984"/>
            <a:ext cx="1148224" cy="444919"/>
          </a:xfrm>
          <a:custGeom>
            <a:avLst/>
            <a:gdLst>
              <a:gd name="connsiteX0" fmla="*/ 0 w 1866378"/>
              <a:gd name="connsiteY0" fmla="*/ 338247 h 419911"/>
              <a:gd name="connsiteX1" fmla="*/ 450937 w 1866378"/>
              <a:gd name="connsiteY1" fmla="*/ 338247 h 419911"/>
              <a:gd name="connsiteX2" fmla="*/ 1039660 w 1866378"/>
              <a:gd name="connsiteY2" fmla="*/ 45 h 419911"/>
              <a:gd name="connsiteX3" fmla="*/ 1503123 w 1866378"/>
              <a:gd name="connsiteY3" fmla="*/ 363299 h 419911"/>
              <a:gd name="connsiteX4" fmla="*/ 1866378 w 1866378"/>
              <a:gd name="connsiteY4" fmla="*/ 413403 h 41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378" h="419911">
                <a:moveTo>
                  <a:pt x="0" y="338247"/>
                </a:moveTo>
                <a:cubicBezTo>
                  <a:pt x="138830" y="366430"/>
                  <a:pt x="277660" y="394614"/>
                  <a:pt x="450937" y="338247"/>
                </a:cubicBezTo>
                <a:cubicBezTo>
                  <a:pt x="624214" y="281880"/>
                  <a:pt x="864296" y="-4130"/>
                  <a:pt x="1039660" y="45"/>
                </a:cubicBezTo>
                <a:cubicBezTo>
                  <a:pt x="1215024" y="4220"/>
                  <a:pt x="1365337" y="294406"/>
                  <a:pt x="1503123" y="363299"/>
                </a:cubicBezTo>
                <a:cubicBezTo>
                  <a:pt x="1640909" y="432192"/>
                  <a:pt x="1753643" y="422797"/>
                  <a:pt x="1866378" y="413403"/>
                </a:cubicBezTo>
              </a:path>
            </a:pathLst>
          </a:custGeom>
          <a:ln w="38100">
            <a:solidFill>
              <a:schemeClr val="tx1"/>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sp>
        <p:nvSpPr>
          <p:cNvPr id="21" name="フリーフォーム: 図形 20">
            <a:extLst>
              <a:ext uri="{FF2B5EF4-FFF2-40B4-BE49-F238E27FC236}">
                <a16:creationId xmlns:a16="http://schemas.microsoft.com/office/drawing/2014/main" id="{6AE89F30-CE81-4755-B1A3-9E7DC6B046A2}"/>
              </a:ext>
            </a:extLst>
          </p:cNvPr>
          <p:cNvSpPr/>
          <p:nvPr/>
        </p:nvSpPr>
        <p:spPr>
          <a:xfrm>
            <a:off x="5224393" y="5299205"/>
            <a:ext cx="1148224" cy="180977"/>
          </a:xfrm>
          <a:custGeom>
            <a:avLst/>
            <a:gdLst>
              <a:gd name="connsiteX0" fmla="*/ 0 w 1866378"/>
              <a:gd name="connsiteY0" fmla="*/ 338247 h 419911"/>
              <a:gd name="connsiteX1" fmla="*/ 450937 w 1866378"/>
              <a:gd name="connsiteY1" fmla="*/ 338247 h 419911"/>
              <a:gd name="connsiteX2" fmla="*/ 1039660 w 1866378"/>
              <a:gd name="connsiteY2" fmla="*/ 45 h 419911"/>
              <a:gd name="connsiteX3" fmla="*/ 1503123 w 1866378"/>
              <a:gd name="connsiteY3" fmla="*/ 363299 h 419911"/>
              <a:gd name="connsiteX4" fmla="*/ 1866378 w 1866378"/>
              <a:gd name="connsiteY4" fmla="*/ 413403 h 41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378" h="419911">
                <a:moveTo>
                  <a:pt x="0" y="338247"/>
                </a:moveTo>
                <a:cubicBezTo>
                  <a:pt x="138830" y="366430"/>
                  <a:pt x="277660" y="394614"/>
                  <a:pt x="450937" y="338247"/>
                </a:cubicBezTo>
                <a:cubicBezTo>
                  <a:pt x="624214" y="281880"/>
                  <a:pt x="864296" y="-4130"/>
                  <a:pt x="1039660" y="45"/>
                </a:cubicBezTo>
                <a:cubicBezTo>
                  <a:pt x="1215024" y="4220"/>
                  <a:pt x="1365337" y="294406"/>
                  <a:pt x="1503123" y="363299"/>
                </a:cubicBezTo>
                <a:cubicBezTo>
                  <a:pt x="1640909" y="432192"/>
                  <a:pt x="1753643" y="422797"/>
                  <a:pt x="1866378" y="413403"/>
                </a:cubicBezTo>
              </a:path>
            </a:pathLst>
          </a:custGeom>
          <a:ln w="38100">
            <a:solidFill>
              <a:schemeClr val="tx1"/>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sp>
        <p:nvSpPr>
          <p:cNvPr id="23" name="フリーフォーム: 図形 22">
            <a:extLst>
              <a:ext uri="{FF2B5EF4-FFF2-40B4-BE49-F238E27FC236}">
                <a16:creationId xmlns:a16="http://schemas.microsoft.com/office/drawing/2014/main" id="{84E33681-165C-493B-B424-44AF0C4D9CF7}"/>
              </a:ext>
            </a:extLst>
          </p:cNvPr>
          <p:cNvSpPr/>
          <p:nvPr/>
        </p:nvSpPr>
        <p:spPr>
          <a:xfrm>
            <a:off x="6708727" y="5304427"/>
            <a:ext cx="1148224" cy="180977"/>
          </a:xfrm>
          <a:custGeom>
            <a:avLst/>
            <a:gdLst>
              <a:gd name="connsiteX0" fmla="*/ 0 w 1866378"/>
              <a:gd name="connsiteY0" fmla="*/ 338247 h 419911"/>
              <a:gd name="connsiteX1" fmla="*/ 450937 w 1866378"/>
              <a:gd name="connsiteY1" fmla="*/ 338247 h 419911"/>
              <a:gd name="connsiteX2" fmla="*/ 1039660 w 1866378"/>
              <a:gd name="connsiteY2" fmla="*/ 45 h 419911"/>
              <a:gd name="connsiteX3" fmla="*/ 1503123 w 1866378"/>
              <a:gd name="connsiteY3" fmla="*/ 363299 h 419911"/>
              <a:gd name="connsiteX4" fmla="*/ 1866378 w 1866378"/>
              <a:gd name="connsiteY4" fmla="*/ 413403 h 41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378" h="419911">
                <a:moveTo>
                  <a:pt x="0" y="338247"/>
                </a:moveTo>
                <a:cubicBezTo>
                  <a:pt x="138830" y="366430"/>
                  <a:pt x="277660" y="394614"/>
                  <a:pt x="450937" y="338247"/>
                </a:cubicBezTo>
                <a:cubicBezTo>
                  <a:pt x="624214" y="281880"/>
                  <a:pt x="864296" y="-4130"/>
                  <a:pt x="1039660" y="45"/>
                </a:cubicBezTo>
                <a:cubicBezTo>
                  <a:pt x="1215024" y="4220"/>
                  <a:pt x="1365337" y="294406"/>
                  <a:pt x="1503123" y="363299"/>
                </a:cubicBezTo>
                <a:cubicBezTo>
                  <a:pt x="1640909" y="432192"/>
                  <a:pt x="1753643" y="422797"/>
                  <a:pt x="1866378" y="413403"/>
                </a:cubicBezTo>
              </a:path>
            </a:pathLst>
          </a:custGeom>
          <a:ln w="38100">
            <a:solidFill>
              <a:schemeClr val="tx1"/>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sp>
        <p:nvSpPr>
          <p:cNvPr id="25" name="フリーフォーム: 図形 24">
            <a:extLst>
              <a:ext uri="{FF2B5EF4-FFF2-40B4-BE49-F238E27FC236}">
                <a16:creationId xmlns:a16="http://schemas.microsoft.com/office/drawing/2014/main" id="{A7BBB8DD-B8A3-4A6D-8968-81615C85B316}"/>
              </a:ext>
            </a:extLst>
          </p:cNvPr>
          <p:cNvSpPr/>
          <p:nvPr/>
        </p:nvSpPr>
        <p:spPr>
          <a:xfrm>
            <a:off x="8121038" y="5312059"/>
            <a:ext cx="1148224" cy="180977"/>
          </a:xfrm>
          <a:custGeom>
            <a:avLst/>
            <a:gdLst>
              <a:gd name="connsiteX0" fmla="*/ 0 w 1866378"/>
              <a:gd name="connsiteY0" fmla="*/ 338247 h 419911"/>
              <a:gd name="connsiteX1" fmla="*/ 450937 w 1866378"/>
              <a:gd name="connsiteY1" fmla="*/ 338247 h 419911"/>
              <a:gd name="connsiteX2" fmla="*/ 1039660 w 1866378"/>
              <a:gd name="connsiteY2" fmla="*/ 45 h 419911"/>
              <a:gd name="connsiteX3" fmla="*/ 1503123 w 1866378"/>
              <a:gd name="connsiteY3" fmla="*/ 363299 h 419911"/>
              <a:gd name="connsiteX4" fmla="*/ 1866378 w 1866378"/>
              <a:gd name="connsiteY4" fmla="*/ 413403 h 41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378" h="419911">
                <a:moveTo>
                  <a:pt x="0" y="338247"/>
                </a:moveTo>
                <a:cubicBezTo>
                  <a:pt x="138830" y="366430"/>
                  <a:pt x="277660" y="394614"/>
                  <a:pt x="450937" y="338247"/>
                </a:cubicBezTo>
                <a:cubicBezTo>
                  <a:pt x="624214" y="281880"/>
                  <a:pt x="864296" y="-4130"/>
                  <a:pt x="1039660" y="45"/>
                </a:cubicBezTo>
                <a:cubicBezTo>
                  <a:pt x="1215024" y="4220"/>
                  <a:pt x="1365337" y="294406"/>
                  <a:pt x="1503123" y="363299"/>
                </a:cubicBezTo>
                <a:cubicBezTo>
                  <a:pt x="1640909" y="432192"/>
                  <a:pt x="1753643" y="422797"/>
                  <a:pt x="1866378" y="413403"/>
                </a:cubicBezTo>
              </a:path>
            </a:pathLst>
          </a:custGeom>
          <a:ln w="38100">
            <a:solidFill>
              <a:schemeClr val="tx1"/>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sp>
        <p:nvSpPr>
          <p:cNvPr id="27" name="フリーフォーム: 図形 26">
            <a:extLst>
              <a:ext uri="{FF2B5EF4-FFF2-40B4-BE49-F238E27FC236}">
                <a16:creationId xmlns:a16="http://schemas.microsoft.com/office/drawing/2014/main" id="{32A4A9CF-AF98-4EB0-B61B-10EB34C61B66}"/>
              </a:ext>
            </a:extLst>
          </p:cNvPr>
          <p:cNvSpPr/>
          <p:nvPr/>
        </p:nvSpPr>
        <p:spPr>
          <a:xfrm>
            <a:off x="9449837" y="5326621"/>
            <a:ext cx="1148224" cy="180977"/>
          </a:xfrm>
          <a:custGeom>
            <a:avLst/>
            <a:gdLst>
              <a:gd name="connsiteX0" fmla="*/ 0 w 1866378"/>
              <a:gd name="connsiteY0" fmla="*/ 338247 h 419911"/>
              <a:gd name="connsiteX1" fmla="*/ 450937 w 1866378"/>
              <a:gd name="connsiteY1" fmla="*/ 338247 h 419911"/>
              <a:gd name="connsiteX2" fmla="*/ 1039660 w 1866378"/>
              <a:gd name="connsiteY2" fmla="*/ 45 h 419911"/>
              <a:gd name="connsiteX3" fmla="*/ 1503123 w 1866378"/>
              <a:gd name="connsiteY3" fmla="*/ 363299 h 419911"/>
              <a:gd name="connsiteX4" fmla="*/ 1866378 w 1866378"/>
              <a:gd name="connsiteY4" fmla="*/ 413403 h 41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378" h="419911">
                <a:moveTo>
                  <a:pt x="0" y="338247"/>
                </a:moveTo>
                <a:cubicBezTo>
                  <a:pt x="138830" y="366430"/>
                  <a:pt x="277660" y="394614"/>
                  <a:pt x="450937" y="338247"/>
                </a:cubicBezTo>
                <a:cubicBezTo>
                  <a:pt x="624214" y="281880"/>
                  <a:pt x="864296" y="-4130"/>
                  <a:pt x="1039660" y="45"/>
                </a:cubicBezTo>
                <a:cubicBezTo>
                  <a:pt x="1215024" y="4220"/>
                  <a:pt x="1365337" y="294406"/>
                  <a:pt x="1503123" y="363299"/>
                </a:cubicBezTo>
                <a:cubicBezTo>
                  <a:pt x="1640909" y="432192"/>
                  <a:pt x="1753643" y="422797"/>
                  <a:pt x="1866378" y="413403"/>
                </a:cubicBezTo>
              </a:path>
            </a:pathLst>
          </a:custGeom>
          <a:ln w="38100">
            <a:solidFill>
              <a:schemeClr val="tx1"/>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sp>
        <p:nvSpPr>
          <p:cNvPr id="28" name="矢印: 五方向 27">
            <a:extLst>
              <a:ext uri="{FF2B5EF4-FFF2-40B4-BE49-F238E27FC236}">
                <a16:creationId xmlns:a16="http://schemas.microsoft.com/office/drawing/2014/main" id="{EC367B38-67C8-4F08-801F-D9B406AB1CEA}"/>
              </a:ext>
            </a:extLst>
          </p:cNvPr>
          <p:cNvSpPr/>
          <p:nvPr/>
        </p:nvSpPr>
        <p:spPr>
          <a:xfrm>
            <a:off x="233810" y="5059105"/>
            <a:ext cx="1823590" cy="444919"/>
          </a:xfrm>
          <a:prstGeom prst="homePlat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2000" cap="all" dirty="0">
                <a:ln w="3175" cmpd="sng">
                  <a:noFill/>
                </a:ln>
                <a:solidFill>
                  <a:schemeClr val="tx1"/>
                </a:solidFill>
                <a:effectLst>
                  <a:glow rad="139700">
                    <a:srgbClr val="000000"/>
                  </a:glow>
                  <a:outerShdw blurRad="50800" dist="38100" dir="8100000" algn="tr" rotWithShape="0">
                    <a:prstClr val="black">
                      <a:alpha val="40000"/>
                    </a:prstClr>
                  </a:outerShdw>
                </a:effectLst>
                <a:latin typeface="+mj-ea"/>
                <a:ea typeface="+mj-ea"/>
                <a:cs typeface="+mj-cs"/>
              </a:rPr>
              <a:t>認識あり</a:t>
            </a:r>
          </a:p>
        </p:txBody>
      </p:sp>
      <p:sp>
        <p:nvSpPr>
          <p:cNvPr id="30" name="矢印: 五方向 29">
            <a:extLst>
              <a:ext uri="{FF2B5EF4-FFF2-40B4-BE49-F238E27FC236}">
                <a16:creationId xmlns:a16="http://schemas.microsoft.com/office/drawing/2014/main" id="{12B86FEB-967E-4616-9744-AF02670FC636}"/>
              </a:ext>
            </a:extLst>
          </p:cNvPr>
          <p:cNvSpPr/>
          <p:nvPr/>
        </p:nvSpPr>
        <p:spPr>
          <a:xfrm>
            <a:off x="233810" y="5870499"/>
            <a:ext cx="1823590" cy="444919"/>
          </a:xfrm>
          <a:prstGeom prst="homePlate">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cap="all" dirty="0">
                <a:ln w="3175" cmpd="sng">
                  <a:noFill/>
                </a:ln>
                <a:solidFill>
                  <a:schemeClr val="tx1"/>
                </a:solidFill>
                <a:effectLst>
                  <a:glow rad="139700">
                    <a:srgbClr val="000000"/>
                  </a:glow>
                  <a:outerShdw blurRad="50800" dist="38100" dir="8100000" algn="tr" rotWithShape="0">
                    <a:prstClr val="black">
                      <a:alpha val="40000"/>
                    </a:prstClr>
                  </a:outerShdw>
                </a:effectLst>
                <a:latin typeface="+mj-ea"/>
                <a:ea typeface="+mj-ea"/>
                <a:cs typeface="+mj-cs"/>
              </a:rPr>
              <a:t>認識なし</a:t>
            </a:r>
          </a:p>
        </p:txBody>
      </p:sp>
      <p:sp>
        <p:nvSpPr>
          <p:cNvPr id="32" name="フリーフォーム: 図形 31">
            <a:extLst>
              <a:ext uri="{FF2B5EF4-FFF2-40B4-BE49-F238E27FC236}">
                <a16:creationId xmlns:a16="http://schemas.microsoft.com/office/drawing/2014/main" id="{A7857AEC-C1E3-456F-A957-533E508791DD}"/>
              </a:ext>
            </a:extLst>
          </p:cNvPr>
          <p:cNvSpPr/>
          <p:nvPr/>
        </p:nvSpPr>
        <p:spPr>
          <a:xfrm>
            <a:off x="5266149" y="5994472"/>
            <a:ext cx="1148224" cy="180977"/>
          </a:xfrm>
          <a:custGeom>
            <a:avLst/>
            <a:gdLst>
              <a:gd name="connsiteX0" fmla="*/ 0 w 1866378"/>
              <a:gd name="connsiteY0" fmla="*/ 338247 h 419911"/>
              <a:gd name="connsiteX1" fmla="*/ 450937 w 1866378"/>
              <a:gd name="connsiteY1" fmla="*/ 338247 h 419911"/>
              <a:gd name="connsiteX2" fmla="*/ 1039660 w 1866378"/>
              <a:gd name="connsiteY2" fmla="*/ 45 h 419911"/>
              <a:gd name="connsiteX3" fmla="*/ 1503123 w 1866378"/>
              <a:gd name="connsiteY3" fmla="*/ 363299 h 419911"/>
              <a:gd name="connsiteX4" fmla="*/ 1866378 w 1866378"/>
              <a:gd name="connsiteY4" fmla="*/ 413403 h 41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378" h="419911">
                <a:moveTo>
                  <a:pt x="0" y="338247"/>
                </a:moveTo>
                <a:cubicBezTo>
                  <a:pt x="138830" y="366430"/>
                  <a:pt x="277660" y="394614"/>
                  <a:pt x="450937" y="338247"/>
                </a:cubicBezTo>
                <a:cubicBezTo>
                  <a:pt x="624214" y="281880"/>
                  <a:pt x="864296" y="-4130"/>
                  <a:pt x="1039660" y="45"/>
                </a:cubicBezTo>
                <a:cubicBezTo>
                  <a:pt x="1215024" y="4220"/>
                  <a:pt x="1365337" y="294406"/>
                  <a:pt x="1503123" y="363299"/>
                </a:cubicBezTo>
                <a:cubicBezTo>
                  <a:pt x="1640909" y="432192"/>
                  <a:pt x="1753643" y="422797"/>
                  <a:pt x="1866378" y="413403"/>
                </a:cubicBezTo>
              </a:path>
            </a:pathLst>
          </a:custGeom>
          <a:ln w="38100">
            <a:solidFill>
              <a:schemeClr val="tx1"/>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sp>
        <p:nvSpPr>
          <p:cNvPr id="34" name="フリーフォーム: 図形 33">
            <a:extLst>
              <a:ext uri="{FF2B5EF4-FFF2-40B4-BE49-F238E27FC236}">
                <a16:creationId xmlns:a16="http://schemas.microsoft.com/office/drawing/2014/main" id="{AC8F92FB-5A70-47CC-9390-B4528ED7AB08}"/>
              </a:ext>
            </a:extLst>
          </p:cNvPr>
          <p:cNvSpPr/>
          <p:nvPr/>
        </p:nvSpPr>
        <p:spPr>
          <a:xfrm>
            <a:off x="6750483" y="5999694"/>
            <a:ext cx="1148224" cy="180977"/>
          </a:xfrm>
          <a:custGeom>
            <a:avLst/>
            <a:gdLst>
              <a:gd name="connsiteX0" fmla="*/ 0 w 1866378"/>
              <a:gd name="connsiteY0" fmla="*/ 338247 h 419911"/>
              <a:gd name="connsiteX1" fmla="*/ 450937 w 1866378"/>
              <a:gd name="connsiteY1" fmla="*/ 338247 h 419911"/>
              <a:gd name="connsiteX2" fmla="*/ 1039660 w 1866378"/>
              <a:gd name="connsiteY2" fmla="*/ 45 h 419911"/>
              <a:gd name="connsiteX3" fmla="*/ 1503123 w 1866378"/>
              <a:gd name="connsiteY3" fmla="*/ 363299 h 419911"/>
              <a:gd name="connsiteX4" fmla="*/ 1866378 w 1866378"/>
              <a:gd name="connsiteY4" fmla="*/ 413403 h 41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378" h="419911">
                <a:moveTo>
                  <a:pt x="0" y="338247"/>
                </a:moveTo>
                <a:cubicBezTo>
                  <a:pt x="138830" y="366430"/>
                  <a:pt x="277660" y="394614"/>
                  <a:pt x="450937" y="338247"/>
                </a:cubicBezTo>
                <a:cubicBezTo>
                  <a:pt x="624214" y="281880"/>
                  <a:pt x="864296" y="-4130"/>
                  <a:pt x="1039660" y="45"/>
                </a:cubicBezTo>
                <a:cubicBezTo>
                  <a:pt x="1215024" y="4220"/>
                  <a:pt x="1365337" y="294406"/>
                  <a:pt x="1503123" y="363299"/>
                </a:cubicBezTo>
                <a:cubicBezTo>
                  <a:pt x="1640909" y="432192"/>
                  <a:pt x="1753643" y="422797"/>
                  <a:pt x="1866378" y="413403"/>
                </a:cubicBezTo>
              </a:path>
            </a:pathLst>
          </a:custGeom>
          <a:ln w="38100">
            <a:solidFill>
              <a:schemeClr val="tx1"/>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sp>
        <p:nvSpPr>
          <p:cNvPr id="36" name="フリーフォーム: 図形 35">
            <a:extLst>
              <a:ext uri="{FF2B5EF4-FFF2-40B4-BE49-F238E27FC236}">
                <a16:creationId xmlns:a16="http://schemas.microsoft.com/office/drawing/2014/main" id="{51935A8C-9180-439D-80D7-88B25E0291EC}"/>
              </a:ext>
            </a:extLst>
          </p:cNvPr>
          <p:cNvSpPr/>
          <p:nvPr/>
        </p:nvSpPr>
        <p:spPr>
          <a:xfrm>
            <a:off x="8162794" y="6007326"/>
            <a:ext cx="1148224" cy="180977"/>
          </a:xfrm>
          <a:custGeom>
            <a:avLst/>
            <a:gdLst>
              <a:gd name="connsiteX0" fmla="*/ 0 w 1866378"/>
              <a:gd name="connsiteY0" fmla="*/ 338247 h 419911"/>
              <a:gd name="connsiteX1" fmla="*/ 450937 w 1866378"/>
              <a:gd name="connsiteY1" fmla="*/ 338247 h 419911"/>
              <a:gd name="connsiteX2" fmla="*/ 1039660 w 1866378"/>
              <a:gd name="connsiteY2" fmla="*/ 45 h 419911"/>
              <a:gd name="connsiteX3" fmla="*/ 1503123 w 1866378"/>
              <a:gd name="connsiteY3" fmla="*/ 363299 h 419911"/>
              <a:gd name="connsiteX4" fmla="*/ 1866378 w 1866378"/>
              <a:gd name="connsiteY4" fmla="*/ 413403 h 41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378" h="419911">
                <a:moveTo>
                  <a:pt x="0" y="338247"/>
                </a:moveTo>
                <a:cubicBezTo>
                  <a:pt x="138830" y="366430"/>
                  <a:pt x="277660" y="394614"/>
                  <a:pt x="450937" y="338247"/>
                </a:cubicBezTo>
                <a:cubicBezTo>
                  <a:pt x="624214" y="281880"/>
                  <a:pt x="864296" y="-4130"/>
                  <a:pt x="1039660" y="45"/>
                </a:cubicBezTo>
                <a:cubicBezTo>
                  <a:pt x="1215024" y="4220"/>
                  <a:pt x="1365337" y="294406"/>
                  <a:pt x="1503123" y="363299"/>
                </a:cubicBezTo>
                <a:cubicBezTo>
                  <a:pt x="1640909" y="432192"/>
                  <a:pt x="1753643" y="422797"/>
                  <a:pt x="1866378" y="413403"/>
                </a:cubicBezTo>
              </a:path>
            </a:pathLst>
          </a:custGeom>
          <a:ln w="38100">
            <a:solidFill>
              <a:schemeClr val="tx1"/>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sp>
        <p:nvSpPr>
          <p:cNvPr id="38" name="フリーフォーム: 図形 37">
            <a:extLst>
              <a:ext uri="{FF2B5EF4-FFF2-40B4-BE49-F238E27FC236}">
                <a16:creationId xmlns:a16="http://schemas.microsoft.com/office/drawing/2014/main" id="{D45F3665-16BB-456D-8DFC-A29401F68B56}"/>
              </a:ext>
            </a:extLst>
          </p:cNvPr>
          <p:cNvSpPr/>
          <p:nvPr/>
        </p:nvSpPr>
        <p:spPr>
          <a:xfrm>
            <a:off x="9491593" y="6021888"/>
            <a:ext cx="1148224" cy="180977"/>
          </a:xfrm>
          <a:custGeom>
            <a:avLst/>
            <a:gdLst>
              <a:gd name="connsiteX0" fmla="*/ 0 w 1866378"/>
              <a:gd name="connsiteY0" fmla="*/ 338247 h 419911"/>
              <a:gd name="connsiteX1" fmla="*/ 450937 w 1866378"/>
              <a:gd name="connsiteY1" fmla="*/ 338247 h 419911"/>
              <a:gd name="connsiteX2" fmla="*/ 1039660 w 1866378"/>
              <a:gd name="connsiteY2" fmla="*/ 45 h 419911"/>
              <a:gd name="connsiteX3" fmla="*/ 1503123 w 1866378"/>
              <a:gd name="connsiteY3" fmla="*/ 363299 h 419911"/>
              <a:gd name="connsiteX4" fmla="*/ 1866378 w 1866378"/>
              <a:gd name="connsiteY4" fmla="*/ 413403 h 41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378" h="419911">
                <a:moveTo>
                  <a:pt x="0" y="338247"/>
                </a:moveTo>
                <a:cubicBezTo>
                  <a:pt x="138830" y="366430"/>
                  <a:pt x="277660" y="394614"/>
                  <a:pt x="450937" y="338247"/>
                </a:cubicBezTo>
                <a:cubicBezTo>
                  <a:pt x="624214" y="281880"/>
                  <a:pt x="864296" y="-4130"/>
                  <a:pt x="1039660" y="45"/>
                </a:cubicBezTo>
                <a:cubicBezTo>
                  <a:pt x="1215024" y="4220"/>
                  <a:pt x="1365337" y="294406"/>
                  <a:pt x="1503123" y="363299"/>
                </a:cubicBezTo>
                <a:cubicBezTo>
                  <a:pt x="1640909" y="432192"/>
                  <a:pt x="1753643" y="422797"/>
                  <a:pt x="1866378" y="413403"/>
                </a:cubicBezTo>
              </a:path>
            </a:pathLst>
          </a:custGeom>
          <a:ln w="38100">
            <a:solidFill>
              <a:schemeClr val="tx1"/>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sp>
        <p:nvSpPr>
          <p:cNvPr id="40" name="フリーフォーム: 図形 39">
            <a:extLst>
              <a:ext uri="{FF2B5EF4-FFF2-40B4-BE49-F238E27FC236}">
                <a16:creationId xmlns:a16="http://schemas.microsoft.com/office/drawing/2014/main" id="{42DBB011-EBA2-45F4-A5C1-FF066869249D}"/>
              </a:ext>
            </a:extLst>
          </p:cNvPr>
          <p:cNvSpPr/>
          <p:nvPr/>
        </p:nvSpPr>
        <p:spPr>
          <a:xfrm>
            <a:off x="2596019" y="6005673"/>
            <a:ext cx="1148224" cy="180977"/>
          </a:xfrm>
          <a:custGeom>
            <a:avLst/>
            <a:gdLst>
              <a:gd name="connsiteX0" fmla="*/ 0 w 1866378"/>
              <a:gd name="connsiteY0" fmla="*/ 338247 h 419911"/>
              <a:gd name="connsiteX1" fmla="*/ 450937 w 1866378"/>
              <a:gd name="connsiteY1" fmla="*/ 338247 h 419911"/>
              <a:gd name="connsiteX2" fmla="*/ 1039660 w 1866378"/>
              <a:gd name="connsiteY2" fmla="*/ 45 h 419911"/>
              <a:gd name="connsiteX3" fmla="*/ 1503123 w 1866378"/>
              <a:gd name="connsiteY3" fmla="*/ 363299 h 419911"/>
              <a:gd name="connsiteX4" fmla="*/ 1866378 w 1866378"/>
              <a:gd name="connsiteY4" fmla="*/ 413403 h 41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378" h="419911">
                <a:moveTo>
                  <a:pt x="0" y="338247"/>
                </a:moveTo>
                <a:cubicBezTo>
                  <a:pt x="138830" y="366430"/>
                  <a:pt x="277660" y="394614"/>
                  <a:pt x="450937" y="338247"/>
                </a:cubicBezTo>
                <a:cubicBezTo>
                  <a:pt x="624214" y="281880"/>
                  <a:pt x="864296" y="-4130"/>
                  <a:pt x="1039660" y="45"/>
                </a:cubicBezTo>
                <a:cubicBezTo>
                  <a:pt x="1215024" y="4220"/>
                  <a:pt x="1365337" y="294406"/>
                  <a:pt x="1503123" y="363299"/>
                </a:cubicBezTo>
                <a:cubicBezTo>
                  <a:pt x="1640909" y="432192"/>
                  <a:pt x="1753643" y="422797"/>
                  <a:pt x="1866378" y="413403"/>
                </a:cubicBezTo>
              </a:path>
            </a:pathLst>
          </a:custGeom>
          <a:ln w="38100">
            <a:solidFill>
              <a:schemeClr val="tx1"/>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pic>
        <p:nvPicPr>
          <p:cNvPr id="42" name="02">
            <a:hlinkClick r:id="" action="ppaction://media"/>
            <a:extLst>
              <a:ext uri="{FF2B5EF4-FFF2-40B4-BE49-F238E27FC236}">
                <a16:creationId xmlns:a16="http://schemas.microsoft.com/office/drawing/2014/main" id="{1CF22844-2FE3-4D79-B4B5-06B47C9C08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47276" y="240770"/>
            <a:ext cx="487363" cy="487363"/>
          </a:xfrm>
          <a:prstGeom prst="rect">
            <a:avLst/>
          </a:prstGeom>
        </p:spPr>
      </p:pic>
    </p:spTree>
    <p:extLst>
      <p:ext uri="{BB962C8B-B14F-4D97-AF65-F5344CB8AC3E}">
        <p14:creationId xmlns:p14="http://schemas.microsoft.com/office/powerpoint/2010/main" val="107121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584"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E52646-4CAD-44BA-B00E-8157083EE819}"/>
              </a:ext>
            </a:extLst>
          </p:cNvPr>
          <p:cNvSpPr>
            <a:spLocks noGrp="1"/>
          </p:cNvSpPr>
          <p:nvPr>
            <p:ph type="title"/>
          </p:nvPr>
        </p:nvSpPr>
        <p:spPr>
          <a:xfrm>
            <a:off x="1" y="0"/>
            <a:ext cx="12192000" cy="1172405"/>
          </a:xfrm>
        </p:spPr>
        <p:txBody>
          <a:bodyPr/>
          <a:lstStyle/>
          <a:p>
            <a:pPr algn="ctr"/>
            <a:r>
              <a:rPr lang="ja-JP" altLang="en-US" dirty="0">
                <a:effectLst>
                  <a:glow rad="139700">
                    <a:srgbClr val="000000"/>
                  </a:glow>
                  <a:outerShdw blurRad="50800" dist="38100" dir="8100000" algn="tr" rotWithShape="0">
                    <a:prstClr val="black">
                      <a:alpha val="40000"/>
                    </a:prstClr>
                  </a:outerShdw>
                </a:effectLst>
                <a:latin typeface="+mj-ea"/>
              </a:rPr>
              <a:t>眼球運動指標による隠匿情報検査研究</a:t>
            </a:r>
          </a:p>
        </p:txBody>
      </p:sp>
      <p:sp>
        <p:nvSpPr>
          <p:cNvPr id="28" name="矢印: 五方向 27">
            <a:extLst>
              <a:ext uri="{FF2B5EF4-FFF2-40B4-BE49-F238E27FC236}">
                <a16:creationId xmlns:a16="http://schemas.microsoft.com/office/drawing/2014/main" id="{061D00CB-2F56-410C-A910-CE4B8C2AC2DB}"/>
              </a:ext>
            </a:extLst>
          </p:cNvPr>
          <p:cNvSpPr/>
          <p:nvPr/>
        </p:nvSpPr>
        <p:spPr>
          <a:xfrm flipH="1">
            <a:off x="366497" y="2882052"/>
            <a:ext cx="2504507" cy="733920"/>
          </a:xfrm>
          <a:prstGeom prst="homePlat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57150">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cap="all" dirty="0">
                <a:ln w="3175" cmpd="sng">
                  <a:noFill/>
                </a:ln>
                <a:solidFill>
                  <a:schemeClr val="tx1"/>
                </a:solidFill>
                <a:effectLst>
                  <a:glow rad="139700">
                    <a:srgbClr val="000000"/>
                  </a:glow>
                  <a:outerShdw blurRad="50800" dist="38100" dir="8100000" algn="tr" rotWithShape="0">
                    <a:prstClr val="black">
                      <a:alpha val="40000"/>
                    </a:prstClr>
                  </a:outerShdw>
                </a:effectLst>
                <a:latin typeface="+mj-ea"/>
                <a:ea typeface="+mj-ea"/>
              </a:rPr>
              <a:t>非接触的測定</a:t>
            </a:r>
          </a:p>
        </p:txBody>
      </p:sp>
      <p:sp>
        <p:nvSpPr>
          <p:cNvPr id="31" name="矢印: 五方向 30">
            <a:extLst>
              <a:ext uri="{FF2B5EF4-FFF2-40B4-BE49-F238E27FC236}">
                <a16:creationId xmlns:a16="http://schemas.microsoft.com/office/drawing/2014/main" id="{47D4D6A3-20A6-48D0-BADE-07FD96320B2A}"/>
              </a:ext>
            </a:extLst>
          </p:cNvPr>
          <p:cNvSpPr/>
          <p:nvPr/>
        </p:nvSpPr>
        <p:spPr>
          <a:xfrm flipH="1">
            <a:off x="366497" y="1751912"/>
            <a:ext cx="2504507" cy="733920"/>
          </a:xfrm>
          <a:prstGeom prst="homePlate">
            <a:avLst/>
          </a:prstGeom>
          <a:gradFill flip="none" rotWithShape="1">
            <a:gsLst>
              <a:gs pos="0">
                <a:schemeClr val="tx1">
                  <a:lumMod val="50000"/>
                  <a:shade val="30000"/>
                  <a:satMod val="115000"/>
                </a:schemeClr>
              </a:gs>
              <a:gs pos="50000">
                <a:schemeClr val="tx1">
                  <a:lumMod val="50000"/>
                  <a:shade val="67500"/>
                  <a:satMod val="115000"/>
                </a:schemeClr>
              </a:gs>
              <a:gs pos="100000">
                <a:schemeClr val="tx1">
                  <a:lumMod val="50000"/>
                  <a:shade val="100000"/>
                  <a:satMod val="115000"/>
                </a:schemeClr>
              </a:gs>
            </a:gsLst>
            <a:lin ang="16200000" scaled="1"/>
            <a:tileRect/>
          </a:gradFill>
          <a:ln w="57150">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cap="all" dirty="0">
                <a:ln w="3175" cmpd="sng">
                  <a:noFill/>
                </a:ln>
                <a:solidFill>
                  <a:schemeClr val="tx1"/>
                </a:solidFill>
                <a:effectLst>
                  <a:glow rad="139700">
                    <a:srgbClr val="000000"/>
                  </a:glow>
                  <a:outerShdw blurRad="50800" dist="38100" dir="8100000" algn="tr" rotWithShape="0">
                    <a:prstClr val="black">
                      <a:alpha val="40000"/>
                    </a:prstClr>
                  </a:outerShdw>
                </a:effectLst>
                <a:latin typeface="+mj-ea"/>
                <a:ea typeface="+mj-ea"/>
              </a:rPr>
              <a:t>接触的測定</a:t>
            </a:r>
          </a:p>
        </p:txBody>
      </p:sp>
      <p:sp>
        <p:nvSpPr>
          <p:cNvPr id="34" name="テキスト ボックス 33">
            <a:extLst>
              <a:ext uri="{FF2B5EF4-FFF2-40B4-BE49-F238E27FC236}">
                <a16:creationId xmlns:a16="http://schemas.microsoft.com/office/drawing/2014/main" id="{5EE71D90-6351-4804-9197-299495DEB5B9}"/>
              </a:ext>
            </a:extLst>
          </p:cNvPr>
          <p:cNvSpPr txBox="1"/>
          <p:nvPr/>
        </p:nvSpPr>
        <p:spPr>
          <a:xfrm>
            <a:off x="3166902" y="3019430"/>
            <a:ext cx="9116404" cy="523220"/>
          </a:xfrm>
          <a:prstGeom prst="rect">
            <a:avLst/>
          </a:prstGeom>
          <a:noFill/>
        </p:spPr>
        <p:txBody>
          <a:bodyPr wrap="square" rtlCol="0">
            <a:spAutoFit/>
          </a:bodyPr>
          <a:lstStyle/>
          <a:p>
            <a:r>
              <a:rPr kumimoji="1" lang="ja-JP" altLang="en-US" sz="2800" cap="all" dirty="0">
                <a:ln w="3175" cmpd="sng">
                  <a:noFill/>
                </a:ln>
                <a:effectLst>
                  <a:glow rad="139700">
                    <a:srgbClr val="000000"/>
                  </a:glow>
                  <a:outerShdw blurRad="50800" dist="38100" dir="8100000" algn="tr" rotWithShape="0">
                    <a:prstClr val="black">
                      <a:alpha val="40000"/>
                    </a:prstClr>
                  </a:outerShdw>
                </a:effectLst>
                <a:latin typeface="+mj-ea"/>
                <a:ea typeface="+mj-ea"/>
              </a:rPr>
              <a:t>アイトラッカー（小野他</a:t>
            </a:r>
            <a:r>
              <a:rPr kumimoji="1" lang="en-US" altLang="ja-JP" sz="2800" cap="all" dirty="0">
                <a:ln w="3175" cmpd="sng">
                  <a:noFill/>
                </a:ln>
                <a:effectLst>
                  <a:glow rad="139700">
                    <a:srgbClr val="000000"/>
                  </a:glow>
                  <a:outerShdw blurRad="50800" dist="38100" dir="8100000" algn="tr" rotWithShape="0">
                    <a:prstClr val="black">
                      <a:alpha val="40000"/>
                    </a:prstClr>
                  </a:outerShdw>
                </a:effectLst>
                <a:latin typeface="+mj-ea"/>
                <a:ea typeface="+mj-ea"/>
              </a:rPr>
              <a:t>, 2007</a:t>
            </a:r>
            <a:r>
              <a:rPr kumimoji="1" lang="ja-JP" altLang="en-US" sz="2800" cap="all" dirty="0">
                <a:ln w="3175" cmpd="sng">
                  <a:noFill/>
                </a:ln>
                <a:effectLst>
                  <a:glow rad="139700">
                    <a:srgbClr val="000000"/>
                  </a:glow>
                  <a:outerShdw blurRad="50800" dist="38100" dir="8100000" algn="tr" rotWithShape="0">
                    <a:prstClr val="black">
                      <a:alpha val="40000"/>
                    </a:prstClr>
                  </a:outerShdw>
                </a:effectLst>
                <a:latin typeface="+mj-ea"/>
                <a:ea typeface="+mj-ea"/>
              </a:rPr>
              <a:t>～ 等）</a:t>
            </a:r>
          </a:p>
        </p:txBody>
      </p:sp>
      <p:sp>
        <p:nvSpPr>
          <p:cNvPr id="35" name="テキスト ボックス 34">
            <a:extLst>
              <a:ext uri="{FF2B5EF4-FFF2-40B4-BE49-F238E27FC236}">
                <a16:creationId xmlns:a16="http://schemas.microsoft.com/office/drawing/2014/main" id="{4AD59A6B-5DCB-4410-B7EC-81303B8A7E4F}"/>
              </a:ext>
            </a:extLst>
          </p:cNvPr>
          <p:cNvSpPr txBox="1"/>
          <p:nvPr/>
        </p:nvSpPr>
        <p:spPr>
          <a:xfrm>
            <a:off x="3075596" y="1853934"/>
            <a:ext cx="9116404" cy="523220"/>
          </a:xfrm>
          <a:prstGeom prst="rect">
            <a:avLst/>
          </a:prstGeom>
          <a:noFill/>
        </p:spPr>
        <p:txBody>
          <a:bodyPr wrap="square" rtlCol="0">
            <a:spAutoFit/>
          </a:bodyPr>
          <a:lstStyle/>
          <a:p>
            <a:r>
              <a:rPr kumimoji="1" lang="ja-JP" altLang="en-US" sz="2800" cap="all" dirty="0">
                <a:ln w="3175" cmpd="sng">
                  <a:noFill/>
                </a:ln>
                <a:effectLst>
                  <a:glow rad="139700">
                    <a:srgbClr val="000000"/>
                  </a:glow>
                  <a:outerShdw blurRad="50800" dist="38100" dir="8100000" algn="tr" rotWithShape="0">
                    <a:prstClr val="black">
                      <a:alpha val="40000"/>
                    </a:prstClr>
                  </a:outerShdw>
                </a:effectLst>
                <a:latin typeface="ヒラギノ明朝体6" panose="02020600000000000000" pitchFamily="18" charset="-128"/>
                <a:ea typeface="ヒラギノ明朝体6" panose="02020600000000000000" pitchFamily="18" charset="-128"/>
              </a:rPr>
              <a:t> </a:t>
            </a:r>
            <a:r>
              <a:rPr kumimoji="1" lang="en-US" altLang="ja-JP" sz="2800" cap="all" dirty="0">
                <a:ln w="3175" cmpd="sng">
                  <a:noFill/>
                </a:ln>
                <a:effectLst>
                  <a:glow rad="139700">
                    <a:srgbClr val="000000"/>
                  </a:glow>
                  <a:outerShdw blurRad="50800" dist="38100" dir="8100000" algn="tr" rotWithShape="0">
                    <a:prstClr val="black">
                      <a:alpha val="40000"/>
                    </a:prstClr>
                  </a:outerShdw>
                </a:effectLst>
                <a:latin typeface="+mj-ea"/>
                <a:ea typeface="+mj-ea"/>
              </a:rPr>
              <a:t>EOG,</a:t>
            </a:r>
            <a:r>
              <a:rPr kumimoji="1" lang="ja-JP" altLang="en-US" sz="2800" cap="all" dirty="0">
                <a:ln w="3175" cmpd="sng">
                  <a:noFill/>
                </a:ln>
                <a:effectLst>
                  <a:glow rad="139700">
                    <a:srgbClr val="000000"/>
                  </a:glow>
                  <a:outerShdw blurRad="50800" dist="38100" dir="8100000" algn="tr" rotWithShape="0">
                    <a:prstClr val="black">
                      <a:alpha val="40000"/>
                    </a:prstClr>
                  </a:outerShdw>
                </a:effectLst>
                <a:latin typeface="+mj-ea"/>
                <a:ea typeface="+mj-ea"/>
              </a:rPr>
              <a:t> 眼球停留電位</a:t>
            </a:r>
          </a:p>
        </p:txBody>
      </p:sp>
      <p:pic>
        <p:nvPicPr>
          <p:cNvPr id="10" name="図 9">
            <a:extLst>
              <a:ext uri="{FF2B5EF4-FFF2-40B4-BE49-F238E27FC236}">
                <a16:creationId xmlns:a16="http://schemas.microsoft.com/office/drawing/2014/main" id="{3BD73286-4732-400B-A23B-42962A9996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284" y="4184926"/>
            <a:ext cx="6795500" cy="2246512"/>
          </a:xfrm>
          <a:prstGeom prst="rect">
            <a:avLst/>
          </a:prstGeom>
        </p:spPr>
      </p:pic>
      <p:sp>
        <p:nvSpPr>
          <p:cNvPr id="18" name="楕円 17">
            <a:extLst>
              <a:ext uri="{FF2B5EF4-FFF2-40B4-BE49-F238E27FC236}">
                <a16:creationId xmlns:a16="http://schemas.microsoft.com/office/drawing/2014/main" id="{0AEAEA9C-B0E3-497B-826C-17CA342F4A69}"/>
              </a:ext>
            </a:extLst>
          </p:cNvPr>
          <p:cNvSpPr/>
          <p:nvPr/>
        </p:nvSpPr>
        <p:spPr>
          <a:xfrm>
            <a:off x="2442575" y="5494606"/>
            <a:ext cx="1340285" cy="5689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A68B17CF-AA48-4561-998B-F40261DE0D78}"/>
              </a:ext>
            </a:extLst>
          </p:cNvPr>
          <p:cNvSpPr/>
          <p:nvPr/>
        </p:nvSpPr>
        <p:spPr>
          <a:xfrm>
            <a:off x="504284" y="4184926"/>
            <a:ext cx="3416363" cy="224651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BE4E5D05-2297-45D8-BFF7-9B4C632ADE64}"/>
              </a:ext>
            </a:extLst>
          </p:cNvPr>
          <p:cNvSpPr txBox="1"/>
          <p:nvPr/>
        </p:nvSpPr>
        <p:spPr>
          <a:xfrm>
            <a:off x="2871004" y="6063560"/>
            <a:ext cx="5010806" cy="400110"/>
          </a:xfrm>
          <a:prstGeom prst="rect">
            <a:avLst/>
          </a:prstGeom>
          <a:noFill/>
        </p:spPr>
        <p:txBody>
          <a:bodyPr wrap="square" rtlCol="0">
            <a:spAutoFit/>
          </a:bodyPr>
          <a:lstStyle/>
          <a:p>
            <a:r>
              <a:rPr lang="en-US" altLang="ja-JP" sz="2000" b="1" dirty="0" err="1">
                <a:effectLst>
                  <a:glow rad="101600">
                    <a:schemeClr val="accent2">
                      <a:satMod val="175000"/>
                      <a:alpha val="40000"/>
                    </a:schemeClr>
                  </a:glow>
                  <a:outerShdw blurRad="50800" dist="38100" dir="2700000" algn="tl" rotWithShape="0">
                    <a:prstClr val="black">
                      <a:alpha val="40000"/>
                    </a:prstClr>
                  </a:outerShdw>
                </a:effectLst>
                <a:latin typeface="+mn-ea"/>
              </a:rPr>
              <a:t>Lohmeyer</a:t>
            </a:r>
            <a:r>
              <a:rPr lang="en-US" altLang="ja-JP" sz="2000" b="1" dirty="0">
                <a:effectLst>
                  <a:glow rad="101600">
                    <a:schemeClr val="accent2">
                      <a:satMod val="175000"/>
                      <a:alpha val="40000"/>
                    </a:schemeClr>
                  </a:glow>
                  <a:outerShdw blurRad="50800" dist="38100" dir="2700000" algn="tl" rotWithShape="0">
                    <a:prstClr val="black">
                      <a:alpha val="40000"/>
                    </a:prstClr>
                  </a:outerShdw>
                </a:effectLst>
                <a:latin typeface="+mn-ea"/>
              </a:rPr>
              <a:t>, </a:t>
            </a:r>
            <a:r>
              <a:rPr lang="en-US" altLang="ja-JP" sz="2000" b="1" dirty="0" err="1">
                <a:effectLst>
                  <a:glow rad="101600">
                    <a:schemeClr val="accent2">
                      <a:satMod val="175000"/>
                      <a:alpha val="40000"/>
                    </a:schemeClr>
                  </a:glow>
                  <a:outerShdw blurRad="50800" dist="38100" dir="2700000" algn="tl" rotWithShape="0">
                    <a:prstClr val="black">
                      <a:alpha val="40000"/>
                    </a:prstClr>
                  </a:outerShdw>
                </a:effectLst>
                <a:latin typeface="+mn-ea"/>
              </a:rPr>
              <a:t>Meboldt</a:t>
            </a:r>
            <a:r>
              <a:rPr lang="en-US" altLang="ja-JP" sz="2000" b="1" dirty="0">
                <a:effectLst>
                  <a:glow rad="101600">
                    <a:schemeClr val="accent2">
                      <a:satMod val="175000"/>
                      <a:alpha val="40000"/>
                    </a:schemeClr>
                  </a:glow>
                  <a:outerShdw blurRad="50800" dist="38100" dir="2700000" algn="tl" rotWithShape="0">
                    <a:prstClr val="black">
                      <a:alpha val="40000"/>
                    </a:prstClr>
                  </a:outerShdw>
                </a:effectLst>
                <a:latin typeface="+mn-ea"/>
              </a:rPr>
              <a:t> &amp; </a:t>
            </a:r>
            <a:r>
              <a:rPr lang="en-US" altLang="ja-JP" sz="2000" b="1" dirty="0" err="1">
                <a:effectLst>
                  <a:glow rad="101600">
                    <a:schemeClr val="accent2">
                      <a:satMod val="175000"/>
                      <a:alpha val="40000"/>
                    </a:schemeClr>
                  </a:glow>
                  <a:outerShdw blurRad="50800" dist="38100" dir="2700000" algn="tl" rotWithShape="0">
                    <a:prstClr val="black">
                      <a:alpha val="40000"/>
                    </a:prstClr>
                  </a:outerShdw>
                </a:effectLst>
                <a:latin typeface="+mn-ea"/>
              </a:rPr>
              <a:t>Matthiesen</a:t>
            </a:r>
            <a:r>
              <a:rPr lang="en-US" altLang="ja-JP" sz="2000" b="1" dirty="0">
                <a:effectLst>
                  <a:glow rad="101600">
                    <a:schemeClr val="accent2">
                      <a:satMod val="175000"/>
                      <a:alpha val="40000"/>
                    </a:schemeClr>
                  </a:glow>
                  <a:outerShdw blurRad="50800" dist="38100" dir="2700000" algn="tl" rotWithShape="0">
                    <a:prstClr val="black">
                      <a:alpha val="40000"/>
                    </a:prstClr>
                  </a:outerShdw>
                </a:effectLst>
                <a:latin typeface="+mn-ea"/>
              </a:rPr>
              <a:t>(2013)</a:t>
            </a:r>
            <a:endParaRPr kumimoji="1" lang="ja-JP" altLang="en-US" sz="2000" b="1" dirty="0">
              <a:effectLst>
                <a:glow rad="101600">
                  <a:schemeClr val="accent2">
                    <a:satMod val="175000"/>
                    <a:alpha val="40000"/>
                  </a:schemeClr>
                </a:glow>
                <a:outerShdw blurRad="50800" dist="38100" dir="2700000" algn="tl" rotWithShape="0">
                  <a:prstClr val="black">
                    <a:alpha val="40000"/>
                  </a:prstClr>
                </a:outerShdw>
              </a:effectLst>
              <a:latin typeface="+mn-ea"/>
            </a:endParaRPr>
          </a:p>
        </p:txBody>
      </p:sp>
      <p:pic>
        <p:nvPicPr>
          <p:cNvPr id="3" name="03">
            <a:hlinkClick r:id="" action="ppaction://media"/>
            <a:extLst>
              <a:ext uri="{FF2B5EF4-FFF2-40B4-BE49-F238E27FC236}">
                <a16:creationId xmlns:a16="http://schemas.microsoft.com/office/drawing/2014/main" id="{9A2E3221-B48D-41D5-BC09-B30334DF6C9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75292" y="342520"/>
            <a:ext cx="487363" cy="487363"/>
          </a:xfrm>
          <a:prstGeom prst="rect">
            <a:avLst/>
          </a:prstGeom>
        </p:spPr>
      </p:pic>
      <p:pic>
        <p:nvPicPr>
          <p:cNvPr id="5" name="図 4">
            <a:extLst>
              <a:ext uri="{FF2B5EF4-FFF2-40B4-BE49-F238E27FC236}">
                <a16:creationId xmlns:a16="http://schemas.microsoft.com/office/drawing/2014/main" id="{000951CC-24DE-460D-9DAA-71ACE21B1B72}"/>
              </a:ext>
            </a:extLst>
          </p:cNvPr>
          <p:cNvPicPr>
            <a:picLocks noChangeAspect="1"/>
          </p:cNvPicPr>
          <p:nvPr/>
        </p:nvPicPr>
        <p:blipFill>
          <a:blip r:embed="rId7"/>
          <a:stretch>
            <a:fillRect/>
          </a:stretch>
        </p:blipFill>
        <p:spPr>
          <a:xfrm>
            <a:off x="7725105" y="3988904"/>
            <a:ext cx="4394706" cy="2851527"/>
          </a:xfrm>
          <a:prstGeom prst="rect">
            <a:avLst/>
          </a:prstGeom>
        </p:spPr>
      </p:pic>
    </p:spTree>
    <p:extLst>
      <p:ext uri="{BB962C8B-B14F-4D97-AF65-F5344CB8AC3E}">
        <p14:creationId xmlns:p14="http://schemas.microsoft.com/office/powerpoint/2010/main" val="142329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82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A42598AC-2B84-4CE7-8DA8-AC69C130056B}"/>
              </a:ext>
            </a:extLst>
          </p:cNvPr>
          <p:cNvSpPr/>
          <p:nvPr/>
        </p:nvSpPr>
        <p:spPr>
          <a:xfrm>
            <a:off x="9268162" y="2074372"/>
            <a:ext cx="2050026" cy="14459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dirty="0">
              <a:solidFill>
                <a:schemeClr val="tx1"/>
              </a:solidFill>
            </a:endParaRPr>
          </a:p>
        </p:txBody>
      </p:sp>
      <p:sp>
        <p:nvSpPr>
          <p:cNvPr id="2" name="タイトル 1">
            <a:extLst>
              <a:ext uri="{FF2B5EF4-FFF2-40B4-BE49-F238E27FC236}">
                <a16:creationId xmlns:a16="http://schemas.microsoft.com/office/drawing/2014/main" id="{D342DDBE-4985-9545-9486-230022C2B7E3}"/>
              </a:ext>
            </a:extLst>
          </p:cNvPr>
          <p:cNvSpPr>
            <a:spLocks noGrp="1"/>
          </p:cNvSpPr>
          <p:nvPr>
            <p:ph type="title"/>
          </p:nvPr>
        </p:nvSpPr>
        <p:spPr>
          <a:xfrm>
            <a:off x="1010903" y="203202"/>
            <a:ext cx="10307285" cy="863598"/>
          </a:xfrm>
        </p:spPr>
        <p:txBody>
          <a:bodyPr>
            <a:normAutofit/>
          </a:bodyPr>
          <a:lstStyle/>
          <a:p>
            <a:pPr algn="ctr"/>
            <a:r>
              <a:rPr lang="ja-JP" altLang="en-US" dirty="0">
                <a:effectLst>
                  <a:glow rad="139700">
                    <a:srgbClr val="000000"/>
                  </a:glow>
                  <a:outerShdw blurRad="50800" dist="38100" dir="8100000" algn="tr" rotWithShape="0">
                    <a:prstClr val="black">
                      <a:alpha val="40000"/>
                    </a:prstClr>
                  </a:outerShdw>
                </a:effectLst>
                <a:latin typeface="+mj-ea"/>
              </a:rPr>
              <a:t>眼球運動指標による隠匿情報検査：刺激呈示法</a:t>
            </a:r>
          </a:p>
        </p:txBody>
      </p:sp>
      <p:sp>
        <p:nvSpPr>
          <p:cNvPr id="5" name="テキスト ボックス 4">
            <a:extLst>
              <a:ext uri="{FF2B5EF4-FFF2-40B4-BE49-F238E27FC236}">
                <a16:creationId xmlns:a16="http://schemas.microsoft.com/office/drawing/2014/main" id="{E73DFE67-3F0E-41F5-86CB-124FA297F9F9}"/>
              </a:ext>
            </a:extLst>
          </p:cNvPr>
          <p:cNvSpPr txBox="1"/>
          <p:nvPr/>
        </p:nvSpPr>
        <p:spPr>
          <a:xfrm>
            <a:off x="1623208" y="912325"/>
            <a:ext cx="3005086" cy="584775"/>
          </a:xfrm>
          <a:prstGeom prst="rect">
            <a:avLst/>
          </a:prstGeom>
          <a:noFill/>
        </p:spPr>
        <p:txBody>
          <a:bodyPr wrap="square" rtlCol="0">
            <a:spAutoFit/>
          </a:bodyPr>
          <a:lstStyle/>
          <a:p>
            <a:pPr algn="ctr"/>
            <a:r>
              <a:rPr kumimoji="1" lang="ja-JP" altLang="en-US" sz="32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音声刺激呈示</a:t>
            </a:r>
          </a:p>
        </p:txBody>
      </p:sp>
      <p:grpSp>
        <p:nvGrpSpPr>
          <p:cNvPr id="19" name="グループ化 18">
            <a:extLst>
              <a:ext uri="{FF2B5EF4-FFF2-40B4-BE49-F238E27FC236}">
                <a16:creationId xmlns:a16="http://schemas.microsoft.com/office/drawing/2014/main" id="{37C2DFE2-A71F-4668-A869-9E840D050FDF}"/>
              </a:ext>
            </a:extLst>
          </p:cNvPr>
          <p:cNvGrpSpPr/>
          <p:nvPr/>
        </p:nvGrpSpPr>
        <p:grpSpPr>
          <a:xfrm>
            <a:off x="7264376" y="2758558"/>
            <a:ext cx="3084100" cy="2175277"/>
            <a:chOff x="4956363" y="3343726"/>
            <a:chExt cx="3084100" cy="2175277"/>
          </a:xfrm>
        </p:grpSpPr>
        <p:sp>
          <p:nvSpPr>
            <p:cNvPr id="7" name="正方形/長方形 6">
              <a:extLst>
                <a:ext uri="{FF2B5EF4-FFF2-40B4-BE49-F238E27FC236}">
                  <a16:creationId xmlns:a16="http://schemas.microsoft.com/office/drawing/2014/main" id="{F4DB0F6B-BAA4-405C-B902-A32DD74F80EA}"/>
                </a:ext>
              </a:extLst>
            </p:cNvPr>
            <p:cNvSpPr/>
            <p:nvPr/>
          </p:nvSpPr>
          <p:spPr>
            <a:xfrm>
              <a:off x="4956363" y="3343726"/>
              <a:ext cx="3084100" cy="21752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dirty="0">
                <a:solidFill>
                  <a:schemeClr val="tx1"/>
                </a:solidFill>
              </a:endParaRPr>
            </a:p>
          </p:txBody>
        </p:sp>
        <p:sp>
          <p:nvSpPr>
            <p:cNvPr id="9" name="正方形/長方形 8">
              <a:extLst>
                <a:ext uri="{FF2B5EF4-FFF2-40B4-BE49-F238E27FC236}">
                  <a16:creationId xmlns:a16="http://schemas.microsoft.com/office/drawing/2014/main" id="{1C0E3ACC-0767-421A-95C4-5F1B09A21EAD}"/>
                </a:ext>
              </a:extLst>
            </p:cNvPr>
            <p:cNvSpPr/>
            <p:nvPr/>
          </p:nvSpPr>
          <p:spPr>
            <a:xfrm>
              <a:off x="5220929" y="3721075"/>
              <a:ext cx="1113503" cy="5604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タオル</a:t>
              </a:r>
            </a:p>
          </p:txBody>
        </p:sp>
        <p:sp>
          <p:nvSpPr>
            <p:cNvPr id="10" name="正方形/長方形 9">
              <a:extLst>
                <a:ext uri="{FF2B5EF4-FFF2-40B4-BE49-F238E27FC236}">
                  <a16:creationId xmlns:a16="http://schemas.microsoft.com/office/drawing/2014/main" id="{4286422C-E124-4CBE-A3CE-341F8A1826B0}"/>
                </a:ext>
              </a:extLst>
            </p:cNvPr>
            <p:cNvSpPr/>
            <p:nvPr/>
          </p:nvSpPr>
          <p:spPr>
            <a:xfrm>
              <a:off x="6666271" y="4718337"/>
              <a:ext cx="1168291" cy="5604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ネクタイ</a:t>
              </a:r>
            </a:p>
          </p:txBody>
        </p:sp>
      </p:grpSp>
      <p:sp>
        <p:nvSpPr>
          <p:cNvPr id="14" name="矢印: 右 13">
            <a:extLst>
              <a:ext uri="{FF2B5EF4-FFF2-40B4-BE49-F238E27FC236}">
                <a16:creationId xmlns:a16="http://schemas.microsoft.com/office/drawing/2014/main" id="{B850411D-6755-4D6C-9AE2-886C432EF863}"/>
              </a:ext>
            </a:extLst>
          </p:cNvPr>
          <p:cNvSpPr/>
          <p:nvPr/>
        </p:nvSpPr>
        <p:spPr>
          <a:xfrm rot="19800000">
            <a:off x="8597293" y="5147699"/>
            <a:ext cx="1040539" cy="515407"/>
          </a:xfrm>
          <a:prstGeom prst="rightArrow">
            <a:avLst>
              <a:gd name="adj1" fmla="val 50000"/>
              <a:gd name="adj2" fmla="val 10150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21263B3E-D596-4BB9-B8CA-286127173EC8}"/>
              </a:ext>
            </a:extLst>
          </p:cNvPr>
          <p:cNvSpPr/>
          <p:nvPr/>
        </p:nvSpPr>
        <p:spPr>
          <a:xfrm rot="19800000">
            <a:off x="10352325" y="3609628"/>
            <a:ext cx="1040539" cy="515407"/>
          </a:xfrm>
          <a:prstGeom prst="rightArrow">
            <a:avLst>
              <a:gd name="adj1" fmla="val 50000"/>
              <a:gd name="adj2" fmla="val 10150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7E81A30-036C-47C0-8051-43FA7ECC3C48}"/>
              </a:ext>
            </a:extLst>
          </p:cNvPr>
          <p:cNvSpPr txBox="1"/>
          <p:nvPr/>
        </p:nvSpPr>
        <p:spPr>
          <a:xfrm>
            <a:off x="7567939" y="951637"/>
            <a:ext cx="2812691" cy="584775"/>
          </a:xfrm>
          <a:prstGeom prst="rect">
            <a:avLst/>
          </a:prstGeom>
          <a:noFill/>
        </p:spPr>
        <p:txBody>
          <a:bodyPr wrap="square" rtlCol="0">
            <a:spAutoFit/>
          </a:bodyPr>
          <a:lstStyle/>
          <a:p>
            <a:pPr algn="ctr"/>
            <a:r>
              <a:rPr kumimoji="1" lang="ja-JP" altLang="en-US" sz="32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視覚刺激呈示</a:t>
            </a:r>
          </a:p>
        </p:txBody>
      </p:sp>
      <p:sp>
        <p:nvSpPr>
          <p:cNvPr id="6" name="正方形/長方形 5">
            <a:extLst>
              <a:ext uri="{FF2B5EF4-FFF2-40B4-BE49-F238E27FC236}">
                <a16:creationId xmlns:a16="http://schemas.microsoft.com/office/drawing/2014/main" id="{DE0F4D30-E627-42D5-9277-89D167C2AD1F}"/>
              </a:ext>
            </a:extLst>
          </p:cNvPr>
          <p:cNvSpPr/>
          <p:nvPr/>
        </p:nvSpPr>
        <p:spPr>
          <a:xfrm>
            <a:off x="6371219" y="4199126"/>
            <a:ext cx="2050026" cy="14459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0" dirty="0">
                <a:solidFill>
                  <a:schemeClr val="tx1"/>
                </a:solidFill>
              </a:rPr>
              <a:t>+</a:t>
            </a:r>
            <a:endParaRPr kumimoji="1" lang="ja-JP" altLang="en-US" sz="6000" dirty="0">
              <a:solidFill>
                <a:schemeClr val="tx1"/>
              </a:solidFill>
            </a:endParaRPr>
          </a:p>
        </p:txBody>
      </p:sp>
      <p:pic>
        <p:nvPicPr>
          <p:cNvPr id="25" name="図 24">
            <a:extLst>
              <a:ext uri="{FF2B5EF4-FFF2-40B4-BE49-F238E27FC236}">
                <a16:creationId xmlns:a16="http://schemas.microsoft.com/office/drawing/2014/main" id="{11C8BF8A-2174-46A4-B3D6-CBBDD24E55E5}"/>
              </a:ext>
            </a:extLst>
          </p:cNvPr>
          <p:cNvPicPr>
            <a:picLocks noChangeAspect="1"/>
          </p:cNvPicPr>
          <p:nvPr/>
        </p:nvPicPr>
        <p:blipFill>
          <a:blip r:embed="rId5">
            <a:clrChange>
              <a:clrFrom>
                <a:srgbClr val="184A64"/>
              </a:clrFrom>
              <a:clrTo>
                <a:srgbClr val="184A64">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0903" y="745481"/>
            <a:ext cx="1224613" cy="918460"/>
          </a:xfrm>
          <a:prstGeom prst="rect">
            <a:avLst/>
          </a:prstGeom>
        </p:spPr>
      </p:pic>
      <p:pic>
        <p:nvPicPr>
          <p:cNvPr id="26" name="図 25">
            <a:extLst>
              <a:ext uri="{FF2B5EF4-FFF2-40B4-BE49-F238E27FC236}">
                <a16:creationId xmlns:a16="http://schemas.microsoft.com/office/drawing/2014/main" id="{98E7D2B1-2418-4ACA-87AB-F06E089A2A3B}"/>
              </a:ext>
            </a:extLst>
          </p:cNvPr>
          <p:cNvPicPr>
            <a:picLocks noChangeAspect="1"/>
          </p:cNvPicPr>
          <p:nvPr/>
        </p:nvPicPr>
        <p:blipFill>
          <a:blip r:embed="rId5">
            <a:clrChange>
              <a:clrFrom>
                <a:srgbClr val="184A64"/>
              </a:clrFrom>
              <a:clrTo>
                <a:srgbClr val="184A64">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39764" y="1920864"/>
            <a:ext cx="1224613" cy="918460"/>
          </a:xfrm>
          <a:prstGeom prst="rect">
            <a:avLst/>
          </a:prstGeom>
        </p:spPr>
      </p:pic>
      <p:sp>
        <p:nvSpPr>
          <p:cNvPr id="27" name="テキスト ボックス 26">
            <a:extLst>
              <a:ext uri="{FF2B5EF4-FFF2-40B4-BE49-F238E27FC236}">
                <a16:creationId xmlns:a16="http://schemas.microsoft.com/office/drawing/2014/main" id="{6E148EE5-AED6-40B6-AD51-93D52C62FBBB}"/>
              </a:ext>
            </a:extLst>
          </p:cNvPr>
          <p:cNvSpPr txBox="1"/>
          <p:nvPr/>
        </p:nvSpPr>
        <p:spPr>
          <a:xfrm>
            <a:off x="6592400" y="2087708"/>
            <a:ext cx="4428053" cy="584775"/>
          </a:xfrm>
          <a:prstGeom prst="rect">
            <a:avLst/>
          </a:prstGeom>
          <a:noFill/>
        </p:spPr>
        <p:txBody>
          <a:bodyPr wrap="square" rtlCol="0">
            <a:spAutoFit/>
          </a:bodyPr>
          <a:lstStyle/>
          <a:p>
            <a:r>
              <a:rPr kumimoji="1" lang="ja-JP" altLang="en-US" sz="32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「この中にあるか？」</a:t>
            </a:r>
          </a:p>
        </p:txBody>
      </p:sp>
      <p:pic>
        <p:nvPicPr>
          <p:cNvPr id="11" name="図 10">
            <a:extLst>
              <a:ext uri="{FF2B5EF4-FFF2-40B4-BE49-F238E27FC236}">
                <a16:creationId xmlns:a16="http://schemas.microsoft.com/office/drawing/2014/main" id="{39C56B0E-C838-4727-9B1D-C5EE10C6BB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0485" y="3065057"/>
            <a:ext cx="1158836" cy="688376"/>
          </a:xfrm>
          <a:prstGeom prst="rect">
            <a:avLst/>
          </a:prstGeom>
        </p:spPr>
      </p:pic>
      <p:pic>
        <p:nvPicPr>
          <p:cNvPr id="13" name="図 12">
            <a:extLst>
              <a:ext uri="{FF2B5EF4-FFF2-40B4-BE49-F238E27FC236}">
                <a16:creationId xmlns:a16="http://schemas.microsoft.com/office/drawing/2014/main" id="{E112AE6C-6C61-4BB7-A9F8-780B5FDAE2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66365" y="4133169"/>
            <a:ext cx="1176210" cy="555783"/>
          </a:xfrm>
          <a:prstGeom prst="rect">
            <a:avLst/>
          </a:prstGeom>
        </p:spPr>
      </p:pic>
      <p:grpSp>
        <p:nvGrpSpPr>
          <p:cNvPr id="55" name="グループ化 54">
            <a:extLst>
              <a:ext uri="{FF2B5EF4-FFF2-40B4-BE49-F238E27FC236}">
                <a16:creationId xmlns:a16="http://schemas.microsoft.com/office/drawing/2014/main" id="{95F5A03B-7496-43B3-A036-4C26920B9589}"/>
              </a:ext>
            </a:extLst>
          </p:cNvPr>
          <p:cNvGrpSpPr/>
          <p:nvPr/>
        </p:nvGrpSpPr>
        <p:grpSpPr>
          <a:xfrm>
            <a:off x="-3707" y="1455907"/>
            <a:ext cx="5384789" cy="4938630"/>
            <a:chOff x="-2229635" y="2068733"/>
            <a:chExt cx="5384789" cy="4938630"/>
          </a:xfrm>
        </p:grpSpPr>
        <p:sp>
          <p:nvSpPr>
            <p:cNvPr id="3" name="矢印: 山形 2">
              <a:extLst>
                <a:ext uri="{FF2B5EF4-FFF2-40B4-BE49-F238E27FC236}">
                  <a16:creationId xmlns:a16="http://schemas.microsoft.com/office/drawing/2014/main" id="{FFEFD6B1-5E5D-4280-86DE-519E5C3A394D}"/>
                </a:ext>
              </a:extLst>
            </p:cNvPr>
            <p:cNvSpPr/>
            <p:nvPr/>
          </p:nvSpPr>
          <p:spPr>
            <a:xfrm rot="5400000">
              <a:off x="-2152780" y="2204822"/>
              <a:ext cx="1048791" cy="776614"/>
            </a:xfrm>
            <a:prstGeom prst="chevr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 name="テキスト ボックス 11">
              <a:extLst>
                <a:ext uri="{FF2B5EF4-FFF2-40B4-BE49-F238E27FC236}">
                  <a16:creationId xmlns:a16="http://schemas.microsoft.com/office/drawing/2014/main" id="{48FFD8AD-E0AC-44F3-B554-5F77BEA3AC9D}"/>
                </a:ext>
              </a:extLst>
            </p:cNvPr>
            <p:cNvSpPr txBox="1"/>
            <p:nvPr/>
          </p:nvSpPr>
          <p:spPr>
            <a:xfrm>
              <a:off x="-2041744" y="2441626"/>
              <a:ext cx="988114" cy="369332"/>
            </a:xfrm>
            <a:prstGeom prst="rect">
              <a:avLst/>
            </a:prstGeom>
            <a:noFill/>
          </p:spPr>
          <p:txBody>
            <a:bodyPr wrap="square" rtlCol="0">
              <a:spAutoFit/>
            </a:bodyPr>
            <a:lstStyle/>
            <a:p>
              <a:r>
                <a:rPr kumimoji="1" lang="ja-JP" altLang="en-US" dirty="0"/>
                <a:t>非裁決</a:t>
              </a:r>
            </a:p>
          </p:txBody>
        </p:sp>
        <p:sp>
          <p:nvSpPr>
            <p:cNvPr id="17" name="矢印: 山形 16">
              <a:extLst>
                <a:ext uri="{FF2B5EF4-FFF2-40B4-BE49-F238E27FC236}">
                  <a16:creationId xmlns:a16="http://schemas.microsoft.com/office/drawing/2014/main" id="{42DC8D19-E759-4CAF-BEA8-9010160B0CF6}"/>
                </a:ext>
              </a:extLst>
            </p:cNvPr>
            <p:cNvSpPr/>
            <p:nvPr/>
          </p:nvSpPr>
          <p:spPr>
            <a:xfrm rot="5400000">
              <a:off x="-2152780" y="3033121"/>
              <a:ext cx="1048791" cy="776614"/>
            </a:xfrm>
            <a:prstGeom prst="chevr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8" name="テキスト ボックス 17">
              <a:extLst>
                <a:ext uri="{FF2B5EF4-FFF2-40B4-BE49-F238E27FC236}">
                  <a16:creationId xmlns:a16="http://schemas.microsoft.com/office/drawing/2014/main" id="{D7C2F425-0274-44A1-976C-EF30D97D0361}"/>
                </a:ext>
              </a:extLst>
            </p:cNvPr>
            <p:cNvSpPr txBox="1"/>
            <p:nvPr/>
          </p:nvSpPr>
          <p:spPr>
            <a:xfrm>
              <a:off x="-2041744" y="3269925"/>
              <a:ext cx="988114" cy="369332"/>
            </a:xfrm>
            <a:prstGeom prst="rect">
              <a:avLst/>
            </a:prstGeom>
            <a:noFill/>
          </p:spPr>
          <p:txBody>
            <a:bodyPr wrap="square" rtlCol="0">
              <a:spAutoFit/>
            </a:bodyPr>
            <a:lstStyle/>
            <a:p>
              <a:r>
                <a:rPr kumimoji="1" lang="ja-JP" altLang="en-US" dirty="0"/>
                <a:t>非裁決</a:t>
              </a:r>
            </a:p>
          </p:txBody>
        </p:sp>
        <p:sp>
          <p:nvSpPr>
            <p:cNvPr id="20" name="矢印: 山形 19">
              <a:extLst>
                <a:ext uri="{FF2B5EF4-FFF2-40B4-BE49-F238E27FC236}">
                  <a16:creationId xmlns:a16="http://schemas.microsoft.com/office/drawing/2014/main" id="{ED020BF9-E504-4291-9949-5C6640B36B5F}"/>
                </a:ext>
              </a:extLst>
            </p:cNvPr>
            <p:cNvSpPr/>
            <p:nvPr/>
          </p:nvSpPr>
          <p:spPr>
            <a:xfrm rot="5400000">
              <a:off x="-2152781" y="3914724"/>
              <a:ext cx="1048791" cy="776614"/>
            </a:xfrm>
            <a:prstGeom prst="chevr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2" name="テキスト ボックス 21">
              <a:extLst>
                <a:ext uri="{FF2B5EF4-FFF2-40B4-BE49-F238E27FC236}">
                  <a16:creationId xmlns:a16="http://schemas.microsoft.com/office/drawing/2014/main" id="{1B7A5E0B-96BF-4D7A-B991-F6F0B9875680}"/>
                </a:ext>
              </a:extLst>
            </p:cNvPr>
            <p:cNvSpPr txBox="1"/>
            <p:nvPr/>
          </p:nvSpPr>
          <p:spPr>
            <a:xfrm>
              <a:off x="-2041745" y="4151528"/>
              <a:ext cx="988114" cy="369332"/>
            </a:xfrm>
            <a:prstGeom prst="rect">
              <a:avLst/>
            </a:prstGeom>
            <a:noFill/>
          </p:spPr>
          <p:txBody>
            <a:bodyPr wrap="square" rtlCol="0">
              <a:spAutoFit/>
            </a:bodyPr>
            <a:lstStyle/>
            <a:p>
              <a:r>
                <a:rPr kumimoji="1" lang="ja-JP" altLang="en-US" dirty="0"/>
                <a:t>非裁決</a:t>
              </a:r>
            </a:p>
          </p:txBody>
        </p:sp>
        <p:sp>
          <p:nvSpPr>
            <p:cNvPr id="24" name="矢印: 山形 23">
              <a:extLst>
                <a:ext uri="{FF2B5EF4-FFF2-40B4-BE49-F238E27FC236}">
                  <a16:creationId xmlns:a16="http://schemas.microsoft.com/office/drawing/2014/main" id="{0B52960E-F8B0-46F6-B79A-ADC4C8F17F17}"/>
                </a:ext>
              </a:extLst>
            </p:cNvPr>
            <p:cNvSpPr/>
            <p:nvPr/>
          </p:nvSpPr>
          <p:spPr>
            <a:xfrm rot="5400000">
              <a:off x="-2152781" y="6094661"/>
              <a:ext cx="1048791" cy="776614"/>
            </a:xfrm>
            <a:prstGeom prst="chevr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2" name="テキスト ボックス 31">
              <a:extLst>
                <a:ext uri="{FF2B5EF4-FFF2-40B4-BE49-F238E27FC236}">
                  <a16:creationId xmlns:a16="http://schemas.microsoft.com/office/drawing/2014/main" id="{6AA03ABA-F54D-477E-A8EB-997357DA83DD}"/>
                </a:ext>
              </a:extLst>
            </p:cNvPr>
            <p:cNvSpPr txBox="1"/>
            <p:nvPr/>
          </p:nvSpPr>
          <p:spPr>
            <a:xfrm>
              <a:off x="-2041745" y="6331465"/>
              <a:ext cx="988114" cy="369332"/>
            </a:xfrm>
            <a:prstGeom prst="rect">
              <a:avLst/>
            </a:prstGeom>
            <a:noFill/>
          </p:spPr>
          <p:txBody>
            <a:bodyPr wrap="square" rtlCol="0">
              <a:spAutoFit/>
            </a:bodyPr>
            <a:lstStyle/>
            <a:p>
              <a:r>
                <a:rPr kumimoji="1" lang="ja-JP" altLang="en-US" dirty="0"/>
                <a:t>非裁決</a:t>
              </a:r>
            </a:p>
          </p:txBody>
        </p:sp>
        <p:sp>
          <p:nvSpPr>
            <p:cNvPr id="34" name="矢印: 山形 33">
              <a:extLst>
                <a:ext uri="{FF2B5EF4-FFF2-40B4-BE49-F238E27FC236}">
                  <a16:creationId xmlns:a16="http://schemas.microsoft.com/office/drawing/2014/main" id="{EA44B38F-02CE-4E0C-BE5F-9758FDDDE579}"/>
                </a:ext>
              </a:extLst>
            </p:cNvPr>
            <p:cNvSpPr/>
            <p:nvPr/>
          </p:nvSpPr>
          <p:spPr>
            <a:xfrm rot="5400000">
              <a:off x="-2276796" y="4900135"/>
              <a:ext cx="1328791" cy="983950"/>
            </a:xfrm>
            <a:prstGeom prst="chevron">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6" name="テキスト ボックス 35">
              <a:extLst>
                <a:ext uri="{FF2B5EF4-FFF2-40B4-BE49-F238E27FC236}">
                  <a16:creationId xmlns:a16="http://schemas.microsoft.com/office/drawing/2014/main" id="{88220AC6-3CB0-4F8C-88A1-166350144BF6}"/>
                </a:ext>
              </a:extLst>
            </p:cNvPr>
            <p:cNvSpPr txBox="1"/>
            <p:nvPr/>
          </p:nvSpPr>
          <p:spPr>
            <a:xfrm>
              <a:off x="-2229635" y="5255671"/>
              <a:ext cx="1251916" cy="461665"/>
            </a:xfrm>
            <a:prstGeom prst="rect">
              <a:avLst/>
            </a:prstGeom>
            <a:noFill/>
          </p:spPr>
          <p:txBody>
            <a:bodyPr wrap="square" rtlCol="0">
              <a:spAutoFit/>
            </a:bodyPr>
            <a:lstStyle/>
            <a:p>
              <a:pPr algn="ctr"/>
              <a:r>
                <a:rPr kumimoji="1" lang="ja-JP" altLang="en-US" sz="2400" dirty="0"/>
                <a:t>裁決</a:t>
              </a:r>
            </a:p>
          </p:txBody>
        </p:sp>
        <p:sp>
          <p:nvSpPr>
            <p:cNvPr id="37" name="四角形: 上の 2 つの角を丸める 36">
              <a:extLst>
                <a:ext uri="{FF2B5EF4-FFF2-40B4-BE49-F238E27FC236}">
                  <a16:creationId xmlns:a16="http://schemas.microsoft.com/office/drawing/2014/main" id="{20764E5A-2C58-47D3-A02A-B3AA015C07D1}"/>
                </a:ext>
              </a:extLst>
            </p:cNvPr>
            <p:cNvSpPr/>
            <p:nvPr/>
          </p:nvSpPr>
          <p:spPr>
            <a:xfrm rot="5400000">
              <a:off x="704303" y="359543"/>
              <a:ext cx="681294" cy="4197162"/>
            </a:xfrm>
            <a:prstGeom prst="round2Same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4B59D68B-9C31-44C8-8B25-EC0346A61E7B}"/>
                </a:ext>
              </a:extLst>
            </p:cNvPr>
            <p:cNvSpPr txBox="1"/>
            <p:nvPr/>
          </p:nvSpPr>
          <p:spPr>
            <a:xfrm>
              <a:off x="-746322" y="2149238"/>
              <a:ext cx="3889853" cy="584775"/>
            </a:xfrm>
            <a:prstGeom prst="rect">
              <a:avLst/>
            </a:prstGeom>
            <a:noFill/>
          </p:spPr>
          <p:txBody>
            <a:bodyPr wrap="square" rtlCol="0">
              <a:spAutoFit/>
            </a:bodyPr>
            <a:lstStyle/>
            <a:p>
              <a:r>
                <a:rPr kumimoji="1" lang="ja-JP" altLang="en-US" sz="3200" dirty="0">
                  <a:solidFill>
                    <a:schemeClr val="bg1"/>
                  </a:solidFill>
                </a:rPr>
                <a:t>タオルですか？</a:t>
              </a:r>
            </a:p>
          </p:txBody>
        </p:sp>
        <p:sp>
          <p:nvSpPr>
            <p:cNvPr id="40" name="四角形: 上の 2 つの角を丸める 39">
              <a:extLst>
                <a:ext uri="{FF2B5EF4-FFF2-40B4-BE49-F238E27FC236}">
                  <a16:creationId xmlns:a16="http://schemas.microsoft.com/office/drawing/2014/main" id="{BDADFE5F-503F-4E12-B23F-FE285800CA3D}"/>
                </a:ext>
              </a:extLst>
            </p:cNvPr>
            <p:cNvSpPr/>
            <p:nvPr/>
          </p:nvSpPr>
          <p:spPr>
            <a:xfrm rot="5400000">
              <a:off x="704303" y="1138304"/>
              <a:ext cx="681294" cy="4197162"/>
            </a:xfrm>
            <a:prstGeom prst="round2Same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テキスト ボックス 41">
              <a:extLst>
                <a:ext uri="{FF2B5EF4-FFF2-40B4-BE49-F238E27FC236}">
                  <a16:creationId xmlns:a16="http://schemas.microsoft.com/office/drawing/2014/main" id="{7775D4F1-8990-48D3-A742-8E991447B59B}"/>
                </a:ext>
              </a:extLst>
            </p:cNvPr>
            <p:cNvSpPr txBox="1"/>
            <p:nvPr/>
          </p:nvSpPr>
          <p:spPr>
            <a:xfrm>
              <a:off x="-746322" y="2927999"/>
              <a:ext cx="3889853" cy="584775"/>
            </a:xfrm>
            <a:prstGeom prst="rect">
              <a:avLst/>
            </a:prstGeom>
            <a:noFill/>
          </p:spPr>
          <p:txBody>
            <a:bodyPr wrap="square" rtlCol="0">
              <a:spAutoFit/>
            </a:bodyPr>
            <a:lstStyle/>
            <a:p>
              <a:r>
                <a:rPr kumimoji="1" lang="ja-JP" altLang="en-US" sz="3200" dirty="0">
                  <a:solidFill>
                    <a:schemeClr val="bg1"/>
                  </a:solidFill>
                </a:rPr>
                <a:t>ケーブルですか？</a:t>
              </a:r>
            </a:p>
          </p:txBody>
        </p:sp>
        <p:sp>
          <p:nvSpPr>
            <p:cNvPr id="44" name="四角形: 上の 2 つの角を丸める 43">
              <a:extLst>
                <a:ext uri="{FF2B5EF4-FFF2-40B4-BE49-F238E27FC236}">
                  <a16:creationId xmlns:a16="http://schemas.microsoft.com/office/drawing/2014/main" id="{4C04B72B-4E13-453A-B241-296AD5B40011}"/>
                </a:ext>
              </a:extLst>
            </p:cNvPr>
            <p:cNvSpPr/>
            <p:nvPr/>
          </p:nvSpPr>
          <p:spPr>
            <a:xfrm rot="5400000">
              <a:off x="691727" y="1964217"/>
              <a:ext cx="681294" cy="4197162"/>
            </a:xfrm>
            <a:prstGeom prst="round2Same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84C364EA-7B13-4759-86F2-3DA83758B0B1}"/>
                </a:ext>
              </a:extLst>
            </p:cNvPr>
            <p:cNvSpPr txBox="1"/>
            <p:nvPr/>
          </p:nvSpPr>
          <p:spPr>
            <a:xfrm>
              <a:off x="-758898" y="3753912"/>
              <a:ext cx="3889853" cy="584775"/>
            </a:xfrm>
            <a:prstGeom prst="rect">
              <a:avLst/>
            </a:prstGeom>
            <a:noFill/>
          </p:spPr>
          <p:txBody>
            <a:bodyPr wrap="square" rtlCol="0">
              <a:spAutoFit/>
            </a:bodyPr>
            <a:lstStyle/>
            <a:p>
              <a:r>
                <a:rPr kumimoji="1" lang="ja-JP" altLang="en-US" sz="3200" dirty="0">
                  <a:solidFill>
                    <a:schemeClr val="bg1"/>
                  </a:solidFill>
                </a:rPr>
                <a:t>ベルトですか？</a:t>
              </a:r>
            </a:p>
          </p:txBody>
        </p:sp>
        <p:sp>
          <p:nvSpPr>
            <p:cNvPr id="48" name="四角形: 上の 2 つの角を丸める 47">
              <a:extLst>
                <a:ext uri="{FF2B5EF4-FFF2-40B4-BE49-F238E27FC236}">
                  <a16:creationId xmlns:a16="http://schemas.microsoft.com/office/drawing/2014/main" id="{9576228D-58FD-4E17-A4D7-38F5E2E7131E}"/>
                </a:ext>
              </a:extLst>
            </p:cNvPr>
            <p:cNvSpPr/>
            <p:nvPr/>
          </p:nvSpPr>
          <p:spPr>
            <a:xfrm rot="5400000">
              <a:off x="715926" y="4240832"/>
              <a:ext cx="681294" cy="4197162"/>
            </a:xfrm>
            <a:prstGeom prst="round2Same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テキスト ボックス 49">
              <a:extLst>
                <a:ext uri="{FF2B5EF4-FFF2-40B4-BE49-F238E27FC236}">
                  <a16:creationId xmlns:a16="http://schemas.microsoft.com/office/drawing/2014/main" id="{F6757E8F-5C37-4D49-80F4-C2958BF92966}"/>
                </a:ext>
              </a:extLst>
            </p:cNvPr>
            <p:cNvSpPr txBox="1"/>
            <p:nvPr/>
          </p:nvSpPr>
          <p:spPr>
            <a:xfrm>
              <a:off x="-734699" y="6030527"/>
              <a:ext cx="3889853" cy="584775"/>
            </a:xfrm>
            <a:prstGeom prst="rect">
              <a:avLst/>
            </a:prstGeom>
            <a:noFill/>
          </p:spPr>
          <p:txBody>
            <a:bodyPr wrap="square" rtlCol="0">
              <a:spAutoFit/>
            </a:bodyPr>
            <a:lstStyle/>
            <a:p>
              <a:r>
                <a:rPr kumimoji="1" lang="ja-JP" altLang="en-US" sz="3200" dirty="0">
                  <a:solidFill>
                    <a:schemeClr val="bg1"/>
                  </a:solidFill>
                </a:rPr>
                <a:t>スカーフですか？</a:t>
              </a:r>
            </a:p>
          </p:txBody>
        </p:sp>
        <p:sp>
          <p:nvSpPr>
            <p:cNvPr id="52" name="四角形: 上の 2 つの角を丸める 51">
              <a:extLst>
                <a:ext uri="{FF2B5EF4-FFF2-40B4-BE49-F238E27FC236}">
                  <a16:creationId xmlns:a16="http://schemas.microsoft.com/office/drawing/2014/main" id="{BC063FE6-A801-4194-9547-90E18DA4CAB8}"/>
                </a:ext>
              </a:extLst>
            </p:cNvPr>
            <p:cNvSpPr/>
            <p:nvPr/>
          </p:nvSpPr>
          <p:spPr>
            <a:xfrm rot="5400000">
              <a:off x="704303" y="3135332"/>
              <a:ext cx="681294" cy="4197162"/>
            </a:xfrm>
            <a:prstGeom prst="round2Same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53">
              <a:extLst>
                <a:ext uri="{FF2B5EF4-FFF2-40B4-BE49-F238E27FC236}">
                  <a16:creationId xmlns:a16="http://schemas.microsoft.com/office/drawing/2014/main" id="{BA073784-A21A-4056-B73B-BA3501A68020}"/>
                </a:ext>
              </a:extLst>
            </p:cNvPr>
            <p:cNvSpPr txBox="1"/>
            <p:nvPr/>
          </p:nvSpPr>
          <p:spPr>
            <a:xfrm>
              <a:off x="-746322" y="4925027"/>
              <a:ext cx="3889853" cy="584775"/>
            </a:xfrm>
            <a:prstGeom prst="rect">
              <a:avLst/>
            </a:prstGeom>
            <a:noFill/>
          </p:spPr>
          <p:txBody>
            <a:bodyPr wrap="square" rtlCol="0">
              <a:spAutoFit/>
            </a:bodyPr>
            <a:lstStyle/>
            <a:p>
              <a:r>
                <a:rPr kumimoji="1" lang="ja-JP" altLang="en-US" sz="3200" dirty="0">
                  <a:solidFill>
                    <a:schemeClr val="bg1"/>
                  </a:solidFill>
                </a:rPr>
                <a:t>ネクタイですか？</a:t>
              </a:r>
            </a:p>
          </p:txBody>
        </p:sp>
      </p:grpSp>
      <p:pic>
        <p:nvPicPr>
          <p:cNvPr id="58" name="04">
            <a:hlinkClick r:id="" action="ppaction://media"/>
            <a:extLst>
              <a:ext uri="{FF2B5EF4-FFF2-40B4-BE49-F238E27FC236}">
                <a16:creationId xmlns:a16="http://schemas.microsoft.com/office/drawing/2014/main" id="{4461EB90-C1B6-483E-AF15-9897ECCA278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52013" y="333646"/>
            <a:ext cx="487362" cy="487362"/>
          </a:xfrm>
          <a:prstGeom prst="rect">
            <a:avLst/>
          </a:prstGeom>
        </p:spPr>
      </p:pic>
    </p:spTree>
    <p:extLst>
      <p:ext uri="{BB962C8B-B14F-4D97-AF65-F5344CB8AC3E}">
        <p14:creationId xmlns:p14="http://schemas.microsoft.com/office/powerpoint/2010/main" val="168939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112" fill="hold"/>
                                        <p:tgtEl>
                                          <p:spTgt spid="5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対角を丸める 11">
            <a:extLst>
              <a:ext uri="{FF2B5EF4-FFF2-40B4-BE49-F238E27FC236}">
                <a16:creationId xmlns:a16="http://schemas.microsoft.com/office/drawing/2014/main" id="{5759FE44-602A-4551-887D-DBC435B7669F}"/>
              </a:ext>
            </a:extLst>
          </p:cNvPr>
          <p:cNvSpPr/>
          <p:nvPr/>
        </p:nvSpPr>
        <p:spPr>
          <a:xfrm>
            <a:off x="942089" y="1011197"/>
            <a:ext cx="10594381" cy="5643602"/>
          </a:xfrm>
          <a:prstGeom prst="round2DiagRect">
            <a:avLst>
              <a:gd name="adj1" fmla="val 11913"/>
              <a:gd name="adj2" fmla="val 0"/>
            </a:avLst>
          </a:prstGeom>
          <a:gradFill flip="none" rotWithShape="1">
            <a:gsLst>
              <a:gs pos="0">
                <a:schemeClr val="tx1">
                  <a:lumMod val="85000"/>
                  <a:shade val="30000"/>
                  <a:satMod val="115000"/>
                </a:schemeClr>
              </a:gs>
              <a:gs pos="50000">
                <a:schemeClr val="tx1">
                  <a:lumMod val="85000"/>
                  <a:shade val="67500"/>
                  <a:satMod val="115000"/>
                </a:schemeClr>
              </a:gs>
              <a:gs pos="100000">
                <a:schemeClr val="tx1">
                  <a:lumMod val="85000"/>
                  <a:shade val="100000"/>
                  <a:satMod val="115000"/>
                </a:schemeClr>
              </a:gs>
            </a:gsLst>
            <a:lin ang="16200000" scaled="1"/>
            <a:tileRect/>
          </a:gradFill>
          <a:ln w="76200">
            <a:solidFill>
              <a:schemeClr val="bg1">
                <a:lumMod val="95000"/>
                <a:lumOff val="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975A96F2-D369-4A55-8BAC-7D6719777CC8}"/>
              </a:ext>
            </a:extLst>
          </p:cNvPr>
          <p:cNvSpPr>
            <a:spLocks noGrp="1"/>
          </p:cNvSpPr>
          <p:nvPr>
            <p:ph type="title"/>
          </p:nvPr>
        </p:nvSpPr>
        <p:spPr>
          <a:xfrm>
            <a:off x="500743" y="20946"/>
            <a:ext cx="11342913" cy="1456267"/>
          </a:xfrm>
        </p:spPr>
        <p:txBody>
          <a:bodyPr anchor="ctr"/>
          <a:lstStyle/>
          <a:p>
            <a:pPr algn="ctr"/>
            <a:r>
              <a:rPr lang="ja-JP" altLang="en-US" dirty="0">
                <a:effectLst>
                  <a:glow rad="139700">
                    <a:srgbClr val="000000"/>
                  </a:glow>
                  <a:outerShdw blurRad="50800" dist="38100" dir="8100000" algn="tr" rotWithShape="0">
                    <a:prstClr val="black">
                      <a:alpha val="40000"/>
                    </a:prstClr>
                  </a:outerShdw>
                </a:effectLst>
                <a:latin typeface="+mj-ea"/>
              </a:rPr>
              <a:t>眼球運動指標による隠匿情報検査：典型的な反応</a:t>
            </a:r>
            <a:endParaRPr kumimoji="1" lang="ja-JP" altLang="en-US" dirty="0">
              <a:latin typeface="+mj-ea"/>
            </a:endParaRPr>
          </a:p>
        </p:txBody>
      </p:sp>
      <p:pic>
        <p:nvPicPr>
          <p:cNvPr id="4" name="図 3">
            <a:extLst>
              <a:ext uri="{FF2B5EF4-FFF2-40B4-BE49-F238E27FC236}">
                <a16:creationId xmlns:a16="http://schemas.microsoft.com/office/drawing/2014/main" id="{96E0645F-7376-4AB0-9C22-622CC4A8042B}"/>
              </a:ext>
            </a:extLst>
          </p:cNvPr>
          <p:cNvPicPr>
            <a:picLocks noChangeAspect="1"/>
          </p:cNvPicPr>
          <p:nvPr/>
        </p:nvPicPr>
        <p:blipFill>
          <a:blip r:embed="rId5"/>
          <a:stretch>
            <a:fillRect/>
          </a:stretch>
        </p:blipFill>
        <p:spPr>
          <a:xfrm>
            <a:off x="1652740" y="1477213"/>
            <a:ext cx="4265091" cy="3680992"/>
          </a:xfrm>
          <a:prstGeom prst="rect">
            <a:avLst/>
          </a:prstGeom>
          <a:ln w="57150">
            <a:solidFill>
              <a:schemeClr val="bg1"/>
            </a:solidFill>
          </a:ln>
        </p:spPr>
      </p:pic>
      <p:pic>
        <p:nvPicPr>
          <p:cNvPr id="5" name="図 4">
            <a:extLst>
              <a:ext uri="{FF2B5EF4-FFF2-40B4-BE49-F238E27FC236}">
                <a16:creationId xmlns:a16="http://schemas.microsoft.com/office/drawing/2014/main" id="{11522088-DBEA-4813-8D57-B45AD7F890EA}"/>
              </a:ext>
            </a:extLst>
          </p:cNvPr>
          <p:cNvPicPr>
            <a:picLocks noChangeAspect="1"/>
          </p:cNvPicPr>
          <p:nvPr/>
        </p:nvPicPr>
        <p:blipFill>
          <a:blip r:embed="rId6"/>
          <a:stretch>
            <a:fillRect/>
          </a:stretch>
        </p:blipFill>
        <p:spPr>
          <a:xfrm>
            <a:off x="6383390" y="1477215"/>
            <a:ext cx="4265090" cy="3680991"/>
          </a:xfrm>
          <a:prstGeom prst="rect">
            <a:avLst/>
          </a:prstGeom>
          <a:ln w="57150">
            <a:solidFill>
              <a:schemeClr val="bg1"/>
            </a:solidFill>
          </a:ln>
        </p:spPr>
      </p:pic>
      <p:sp>
        <p:nvSpPr>
          <p:cNvPr id="7" name="テキスト ボックス 6">
            <a:extLst>
              <a:ext uri="{FF2B5EF4-FFF2-40B4-BE49-F238E27FC236}">
                <a16:creationId xmlns:a16="http://schemas.microsoft.com/office/drawing/2014/main" id="{93A115A5-2A55-4C6D-BBE5-847FB64963A7}"/>
              </a:ext>
            </a:extLst>
          </p:cNvPr>
          <p:cNvSpPr txBox="1"/>
          <p:nvPr/>
        </p:nvSpPr>
        <p:spPr>
          <a:xfrm>
            <a:off x="1778000" y="5603783"/>
            <a:ext cx="8636000" cy="707886"/>
          </a:xfrm>
          <a:prstGeom prst="rect">
            <a:avLst/>
          </a:prstGeom>
          <a:noFill/>
        </p:spPr>
        <p:txBody>
          <a:bodyPr wrap="square" rtlCol="0">
            <a:spAutoFit/>
          </a:bodyPr>
          <a:lstStyle/>
          <a:p>
            <a:pPr algn="ctr"/>
            <a:r>
              <a:rPr kumimoji="1" lang="ja-JP" altLang="en-US" sz="4000" cap="all" dirty="0">
                <a:ln w="3175" cmpd="sng">
                  <a:noFill/>
                </a:ln>
                <a:solidFill>
                  <a:srgbClr val="FFC000"/>
                </a:solidFill>
                <a:effectLst>
                  <a:glow rad="139700">
                    <a:srgbClr val="000000"/>
                  </a:glow>
                  <a:outerShdw blurRad="50800" dist="38100" dir="8100000" algn="tr" rotWithShape="0">
                    <a:prstClr val="black">
                      <a:alpha val="40000"/>
                    </a:prstClr>
                  </a:outerShdw>
                </a:effectLst>
                <a:latin typeface="+mj-ea"/>
                <a:ea typeface="+mj-ea"/>
              </a:rPr>
              <a:t>裁決刺激に対する停留の減少</a:t>
            </a:r>
          </a:p>
        </p:txBody>
      </p:sp>
      <p:sp>
        <p:nvSpPr>
          <p:cNvPr id="8" name="矢印: 下 7">
            <a:extLst>
              <a:ext uri="{FF2B5EF4-FFF2-40B4-BE49-F238E27FC236}">
                <a16:creationId xmlns:a16="http://schemas.microsoft.com/office/drawing/2014/main" id="{03467044-CD08-4BF4-8E9C-F4C9C85711D0}"/>
              </a:ext>
            </a:extLst>
          </p:cNvPr>
          <p:cNvSpPr/>
          <p:nvPr/>
        </p:nvSpPr>
        <p:spPr>
          <a:xfrm>
            <a:off x="3179413" y="2583294"/>
            <a:ext cx="497305" cy="56147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下 8">
            <a:extLst>
              <a:ext uri="{FF2B5EF4-FFF2-40B4-BE49-F238E27FC236}">
                <a16:creationId xmlns:a16="http://schemas.microsoft.com/office/drawing/2014/main" id="{ABB6C163-A25E-4631-804B-161A82A5CF75}"/>
              </a:ext>
            </a:extLst>
          </p:cNvPr>
          <p:cNvSpPr/>
          <p:nvPr/>
        </p:nvSpPr>
        <p:spPr>
          <a:xfrm>
            <a:off x="7891419" y="2639819"/>
            <a:ext cx="497305" cy="56147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250FB552-7557-46CC-911E-BB13448F12F0}"/>
              </a:ext>
            </a:extLst>
          </p:cNvPr>
          <p:cNvSpPr/>
          <p:nvPr/>
        </p:nvSpPr>
        <p:spPr>
          <a:xfrm>
            <a:off x="3035035" y="2611558"/>
            <a:ext cx="786063" cy="19698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0541A8D-CEED-4116-897E-36FDFCE9A3EC}"/>
              </a:ext>
            </a:extLst>
          </p:cNvPr>
          <p:cNvSpPr/>
          <p:nvPr/>
        </p:nvSpPr>
        <p:spPr>
          <a:xfrm>
            <a:off x="7756113" y="2623779"/>
            <a:ext cx="786063" cy="19698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05">
            <a:hlinkClick r:id="" action="ppaction://media"/>
            <a:extLst>
              <a:ext uri="{FF2B5EF4-FFF2-40B4-BE49-F238E27FC236}">
                <a16:creationId xmlns:a16="http://schemas.microsoft.com/office/drawing/2014/main" id="{37B6E0A4-0ABE-40F3-A156-2AAF19C69CC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47576" y="343541"/>
            <a:ext cx="487362" cy="487362"/>
          </a:xfrm>
          <a:prstGeom prst="rect">
            <a:avLst/>
          </a:prstGeom>
        </p:spPr>
      </p:pic>
    </p:spTree>
    <p:extLst>
      <p:ext uri="{BB962C8B-B14F-4D97-AF65-F5344CB8AC3E}">
        <p14:creationId xmlns:p14="http://schemas.microsoft.com/office/powerpoint/2010/main" val="76768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par>
                          <p:cTn id="11" fill="hold">
                            <p:stCondLst>
                              <p:cond delay="500"/>
                            </p:stCondLst>
                            <p:childTnLst>
                              <p:par>
                                <p:cTn id="12" presetID="22" presetClass="entr" presetSubtype="1" repeatCount="3000" fill="hold" grpId="1"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par>
                                <p:cTn id="15" presetID="22" presetClass="entr" presetSubtype="1" repeatCount="3000" fill="hold" grpId="1"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2000"/>
                            </p:stCondLst>
                            <p:childTnLst>
                              <p:par>
                                <p:cTn id="19" presetID="1" presetClass="mediacall" presetSubtype="0" fill="hold" nodeType="afterEffect">
                                  <p:stCondLst>
                                    <p:cond delay="0"/>
                                  </p:stCondLst>
                                  <p:childTnLst>
                                    <p:cmd type="call" cmd="playFrom(0.0)">
                                      <p:cBhvr>
                                        <p:cTn id="20" dur="442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1" fill="hold" display="0">
                  <p:stCondLst>
                    <p:cond delay="indefinite"/>
                  </p:stCondLst>
                  <p:endCondLst>
                    <p:cond evt="onStopAudio" delay="0">
                      <p:tgtEl>
                        <p:sldTgt/>
                      </p:tgtEl>
                    </p:cond>
                  </p:endCondLst>
                </p:cTn>
                <p:tgtEl>
                  <p:spTgt spid="3"/>
                </p:tgtEl>
              </p:cMediaNode>
            </p:audio>
          </p:childTnLst>
        </p:cTn>
      </p:par>
    </p:tnLst>
    <p:bldLst>
      <p:bldP spid="8" grpId="1" animBg="1"/>
      <p:bldP spid="9" grpId="1"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1D8E1C-C30B-4A21-94C4-85AF37618E2E}"/>
              </a:ext>
            </a:extLst>
          </p:cNvPr>
          <p:cNvSpPr>
            <a:spLocks noGrp="1"/>
          </p:cNvSpPr>
          <p:nvPr>
            <p:ph type="title"/>
          </p:nvPr>
        </p:nvSpPr>
        <p:spPr>
          <a:xfrm>
            <a:off x="1092470" y="133970"/>
            <a:ext cx="10131425" cy="805439"/>
          </a:xfrm>
        </p:spPr>
        <p:txBody>
          <a:bodyPr/>
          <a:lstStyle/>
          <a:p>
            <a:r>
              <a:rPr lang="ja-JP" altLang="en-US" dirty="0"/>
              <a:t>方法</a:t>
            </a:r>
          </a:p>
        </p:txBody>
      </p:sp>
      <p:sp>
        <p:nvSpPr>
          <p:cNvPr id="7" name="四角形: 角を丸くする 6">
            <a:extLst>
              <a:ext uri="{FF2B5EF4-FFF2-40B4-BE49-F238E27FC236}">
                <a16:creationId xmlns:a16="http://schemas.microsoft.com/office/drawing/2014/main" id="{FEF84E8E-2A6D-4A1C-9AE0-F0D396955CDB}"/>
              </a:ext>
            </a:extLst>
          </p:cNvPr>
          <p:cNvSpPr/>
          <p:nvPr/>
        </p:nvSpPr>
        <p:spPr>
          <a:xfrm>
            <a:off x="260554" y="112324"/>
            <a:ext cx="11463808" cy="863598"/>
          </a:xfrm>
          <a:prstGeom prst="roundRect">
            <a:avLst>
              <a:gd name="adj" fmla="val 50000"/>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57150">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cap="all" dirty="0">
                <a:ln w="3175" cmpd="sng">
                  <a:noFill/>
                </a:ln>
                <a:solidFill>
                  <a:schemeClr val="tx1"/>
                </a:solidFill>
                <a:effectLst>
                  <a:glow rad="139700">
                    <a:srgbClr val="000000"/>
                  </a:glow>
                  <a:outerShdw blurRad="50800" dist="38100" dir="8100000" algn="tr" rotWithShape="0">
                    <a:prstClr val="black">
                      <a:alpha val="40000"/>
                    </a:prstClr>
                  </a:outerShdw>
                </a:effectLst>
                <a:latin typeface="ヒラギノ明朝体6" panose="02020600000000000000" pitchFamily="18" charset="-128"/>
                <a:ea typeface="ヒラギノ明朝体6" panose="02020600000000000000" pitchFamily="18" charset="-128"/>
              </a:rPr>
              <a:t>　　</a:t>
            </a:r>
            <a:r>
              <a:rPr kumimoji="1" lang="ja-JP" altLang="en-US" sz="4000" cap="all" dirty="0">
                <a:ln w="3175" cmpd="sng">
                  <a:noFill/>
                </a:ln>
                <a:solidFill>
                  <a:schemeClr val="tx1"/>
                </a:solidFill>
                <a:effectLst>
                  <a:glow rad="139700">
                    <a:srgbClr val="000000"/>
                  </a:glow>
                  <a:outerShdw blurRad="50800" dist="38100" dir="8100000" algn="tr" rotWithShape="0">
                    <a:prstClr val="black">
                      <a:alpha val="40000"/>
                    </a:prstClr>
                  </a:outerShdw>
                </a:effectLst>
                <a:latin typeface="+mj-ea"/>
                <a:ea typeface="+mj-ea"/>
              </a:rPr>
              <a:t>方　法</a:t>
            </a:r>
          </a:p>
        </p:txBody>
      </p:sp>
      <p:sp>
        <p:nvSpPr>
          <p:cNvPr id="9" name="楕円 8">
            <a:extLst>
              <a:ext uri="{FF2B5EF4-FFF2-40B4-BE49-F238E27FC236}">
                <a16:creationId xmlns:a16="http://schemas.microsoft.com/office/drawing/2014/main" id="{780F3673-6622-49EC-BA9C-85DF6F72465F}"/>
              </a:ext>
            </a:extLst>
          </p:cNvPr>
          <p:cNvSpPr/>
          <p:nvPr/>
        </p:nvSpPr>
        <p:spPr>
          <a:xfrm>
            <a:off x="228470" y="112324"/>
            <a:ext cx="864000" cy="864000"/>
          </a:xfrm>
          <a:prstGeom prst="ellipse">
            <a:avLst/>
          </a:prstGeom>
          <a:solidFill>
            <a:schemeClr val="accent6">
              <a:lumMod val="75000"/>
            </a:schemeClr>
          </a:solidFill>
          <a:ln w="571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097A48F5-D2B2-4E8D-99BD-705E96475DB3}"/>
              </a:ext>
            </a:extLst>
          </p:cNvPr>
          <p:cNvSpPr/>
          <p:nvPr/>
        </p:nvSpPr>
        <p:spPr>
          <a:xfrm>
            <a:off x="260554" y="1415441"/>
            <a:ext cx="2282230" cy="588723"/>
          </a:xfrm>
          <a:prstGeom prst="roundRect">
            <a:avLst>
              <a:gd name="adj" fmla="val 50000"/>
            </a:avLst>
          </a:prstGeom>
          <a:solidFill>
            <a:schemeClr val="tx1">
              <a:lumMod val="65000"/>
            </a:schemeClr>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800" cap="all" dirty="0">
                <a:ln w="3175" cmpd="sng">
                  <a:noFill/>
                </a:ln>
                <a:solidFill>
                  <a:schemeClr val="tx1"/>
                </a:solidFill>
                <a:effectLst>
                  <a:glow rad="139700">
                    <a:srgbClr val="000000"/>
                  </a:glow>
                  <a:outerShdw blurRad="50800" dist="38100" dir="8100000" algn="tr" rotWithShape="0">
                    <a:prstClr val="black">
                      <a:alpha val="40000"/>
                    </a:prstClr>
                  </a:outerShdw>
                </a:effectLst>
                <a:latin typeface="+mj-ea"/>
                <a:ea typeface="+mj-ea"/>
              </a:rPr>
              <a:t>実験参加者</a:t>
            </a:r>
            <a:endParaRPr kumimoji="1" lang="ja-JP" altLang="en-US" sz="2800" dirty="0">
              <a:latin typeface="+mj-ea"/>
              <a:ea typeface="+mj-ea"/>
            </a:endParaRPr>
          </a:p>
        </p:txBody>
      </p:sp>
      <p:sp>
        <p:nvSpPr>
          <p:cNvPr id="12" name="テキスト ボックス 11">
            <a:extLst>
              <a:ext uri="{FF2B5EF4-FFF2-40B4-BE49-F238E27FC236}">
                <a16:creationId xmlns:a16="http://schemas.microsoft.com/office/drawing/2014/main" id="{8C043286-6A74-41F8-ACE6-A55A061A7DA0}"/>
              </a:ext>
            </a:extLst>
          </p:cNvPr>
          <p:cNvSpPr txBox="1"/>
          <p:nvPr/>
        </p:nvSpPr>
        <p:spPr>
          <a:xfrm>
            <a:off x="2796436" y="1455982"/>
            <a:ext cx="9291180" cy="523220"/>
          </a:xfrm>
          <a:prstGeom prst="rect">
            <a:avLst/>
          </a:prstGeom>
          <a:noFill/>
        </p:spPr>
        <p:txBody>
          <a:bodyPr wrap="square">
            <a:spAutoFit/>
          </a:bodyPr>
          <a:lstStyle/>
          <a:p>
            <a:r>
              <a:rPr kumimoji="1" lang="ja-JP" altLang="en-US" sz="2800" cap="all" dirty="0">
                <a:ln w="3175" cmpd="sng">
                  <a:noFill/>
                </a:ln>
                <a:effectLst>
                  <a:glow rad="139700">
                    <a:srgbClr val="000000"/>
                  </a:glow>
                  <a:outerShdw blurRad="50800" dist="38100" dir="8100000" algn="tr" rotWithShape="0">
                    <a:prstClr val="black">
                      <a:alpha val="40000"/>
                    </a:prstClr>
                  </a:outerShdw>
                </a:effectLst>
                <a:latin typeface="+mj-ea"/>
                <a:ea typeface="+mj-ea"/>
              </a:rPr>
              <a:t>大学生</a:t>
            </a:r>
            <a:r>
              <a:rPr kumimoji="1" lang="en-US" altLang="ja-JP" sz="2800" cap="all" dirty="0">
                <a:ln w="3175" cmpd="sng">
                  <a:noFill/>
                </a:ln>
                <a:effectLst>
                  <a:glow rad="139700">
                    <a:srgbClr val="000000"/>
                  </a:glow>
                  <a:outerShdw blurRad="50800" dist="38100" dir="8100000" algn="tr" rotWithShape="0">
                    <a:prstClr val="black">
                      <a:alpha val="40000"/>
                    </a:prstClr>
                  </a:outerShdw>
                </a:effectLst>
                <a:latin typeface="+mj-ea"/>
                <a:ea typeface="+mj-ea"/>
              </a:rPr>
              <a:t>50</a:t>
            </a:r>
            <a:r>
              <a:rPr kumimoji="1" lang="ja-JP" altLang="en-US" sz="2800" cap="all" dirty="0">
                <a:ln w="3175" cmpd="sng">
                  <a:noFill/>
                </a:ln>
                <a:effectLst>
                  <a:glow rad="139700">
                    <a:srgbClr val="000000"/>
                  </a:glow>
                  <a:outerShdw blurRad="50800" dist="38100" dir="8100000" algn="tr" rotWithShape="0">
                    <a:prstClr val="black">
                      <a:alpha val="40000"/>
                    </a:prstClr>
                  </a:outerShdw>
                </a:effectLst>
                <a:latin typeface="+mj-ea"/>
                <a:ea typeface="+mj-ea"/>
              </a:rPr>
              <a:t>名（男</a:t>
            </a:r>
            <a:r>
              <a:rPr kumimoji="1" lang="en-US" altLang="ja-JP" sz="2800" cap="all" dirty="0">
                <a:ln w="3175" cmpd="sng">
                  <a:noFill/>
                </a:ln>
                <a:effectLst>
                  <a:glow rad="139700">
                    <a:srgbClr val="000000"/>
                  </a:glow>
                  <a:outerShdw blurRad="50800" dist="38100" dir="8100000" algn="tr" rotWithShape="0">
                    <a:prstClr val="black">
                      <a:alpha val="40000"/>
                    </a:prstClr>
                  </a:outerShdw>
                </a:effectLst>
                <a:latin typeface="+mj-ea"/>
                <a:ea typeface="+mj-ea"/>
              </a:rPr>
              <a:t>12</a:t>
            </a:r>
            <a:r>
              <a:rPr kumimoji="1" lang="ja-JP" altLang="en-US" sz="2800" cap="all" dirty="0">
                <a:ln w="3175" cmpd="sng">
                  <a:noFill/>
                </a:ln>
                <a:effectLst>
                  <a:glow rad="139700">
                    <a:srgbClr val="000000"/>
                  </a:glow>
                  <a:outerShdw blurRad="50800" dist="38100" dir="8100000" algn="tr" rotWithShape="0">
                    <a:prstClr val="black">
                      <a:alpha val="40000"/>
                    </a:prstClr>
                  </a:outerShdw>
                </a:effectLst>
                <a:latin typeface="+mj-ea"/>
                <a:ea typeface="+mj-ea"/>
              </a:rPr>
              <a:t>名，女</a:t>
            </a:r>
            <a:r>
              <a:rPr kumimoji="1" lang="en-US" altLang="ja-JP" sz="2800" cap="all" dirty="0">
                <a:ln w="3175" cmpd="sng">
                  <a:noFill/>
                </a:ln>
                <a:effectLst>
                  <a:glow rad="139700">
                    <a:srgbClr val="000000"/>
                  </a:glow>
                  <a:outerShdw blurRad="50800" dist="38100" dir="8100000" algn="tr" rotWithShape="0">
                    <a:prstClr val="black">
                      <a:alpha val="40000"/>
                    </a:prstClr>
                  </a:outerShdw>
                </a:effectLst>
                <a:latin typeface="+mj-ea"/>
                <a:ea typeface="+mj-ea"/>
              </a:rPr>
              <a:t>38</a:t>
            </a:r>
            <a:r>
              <a:rPr kumimoji="1" lang="ja-JP" altLang="en-US" sz="2800" cap="all" dirty="0">
                <a:ln w="3175" cmpd="sng">
                  <a:noFill/>
                </a:ln>
                <a:effectLst>
                  <a:glow rad="139700">
                    <a:srgbClr val="000000"/>
                  </a:glow>
                  <a:outerShdw blurRad="50800" dist="38100" dir="8100000" algn="tr" rotWithShape="0">
                    <a:prstClr val="black">
                      <a:alpha val="40000"/>
                    </a:prstClr>
                  </a:outerShdw>
                </a:effectLst>
                <a:latin typeface="+mj-ea"/>
                <a:ea typeface="+mj-ea"/>
              </a:rPr>
              <a:t>名 平均年齢</a:t>
            </a:r>
            <a:r>
              <a:rPr kumimoji="1" lang="en-US" altLang="ja-JP" sz="2800" cap="all" dirty="0">
                <a:ln w="3175" cmpd="sng">
                  <a:noFill/>
                </a:ln>
                <a:effectLst>
                  <a:glow rad="139700">
                    <a:srgbClr val="000000"/>
                  </a:glow>
                  <a:outerShdw blurRad="50800" dist="38100" dir="8100000" algn="tr" rotWithShape="0">
                    <a:prstClr val="black">
                      <a:alpha val="40000"/>
                    </a:prstClr>
                  </a:outerShdw>
                </a:effectLst>
                <a:latin typeface="+mj-ea"/>
                <a:ea typeface="+mj-ea"/>
              </a:rPr>
              <a:t>19.3</a:t>
            </a:r>
            <a:r>
              <a:rPr kumimoji="1" lang="ja-JP" altLang="en-US" sz="2800" cap="all" dirty="0">
                <a:ln w="3175" cmpd="sng">
                  <a:noFill/>
                </a:ln>
                <a:effectLst>
                  <a:glow rad="139700">
                    <a:srgbClr val="000000"/>
                  </a:glow>
                  <a:outerShdw blurRad="50800" dist="38100" dir="8100000" algn="tr" rotWithShape="0">
                    <a:prstClr val="black">
                      <a:alpha val="40000"/>
                    </a:prstClr>
                  </a:outerShdw>
                </a:effectLst>
                <a:latin typeface="+mj-ea"/>
                <a:ea typeface="+mj-ea"/>
              </a:rPr>
              <a:t>歳，</a:t>
            </a:r>
            <a:r>
              <a:rPr kumimoji="1" lang="en-US" altLang="ja-JP" sz="2800" i="1" cap="all" dirty="0">
                <a:ln w="3175" cmpd="sng">
                  <a:noFill/>
                </a:ln>
                <a:effectLst>
                  <a:glow rad="139700">
                    <a:srgbClr val="000000"/>
                  </a:glow>
                  <a:outerShdw blurRad="50800" dist="38100" dir="8100000" algn="tr" rotWithShape="0">
                    <a:prstClr val="black">
                      <a:alpha val="40000"/>
                    </a:prstClr>
                  </a:outerShdw>
                </a:effectLst>
                <a:latin typeface="+mj-ea"/>
                <a:ea typeface="+mj-ea"/>
              </a:rPr>
              <a:t>SD</a:t>
            </a:r>
            <a:r>
              <a:rPr kumimoji="1" lang="ja-JP" altLang="en-US" sz="2800" i="1" cap="all" dirty="0">
                <a:ln w="3175" cmpd="sng">
                  <a:noFill/>
                </a:ln>
                <a:effectLst>
                  <a:glow rad="139700">
                    <a:srgbClr val="000000"/>
                  </a:glow>
                  <a:outerShdw blurRad="50800" dist="38100" dir="8100000" algn="tr" rotWithShape="0">
                    <a:prstClr val="black">
                      <a:alpha val="40000"/>
                    </a:prstClr>
                  </a:outerShdw>
                </a:effectLst>
                <a:latin typeface="+mj-ea"/>
                <a:ea typeface="+mj-ea"/>
              </a:rPr>
              <a:t> </a:t>
            </a:r>
            <a:r>
              <a:rPr kumimoji="1" lang="en-US" altLang="ja-JP" sz="2800" cap="all" dirty="0">
                <a:ln w="3175" cmpd="sng">
                  <a:noFill/>
                </a:ln>
                <a:effectLst>
                  <a:glow rad="139700">
                    <a:srgbClr val="000000"/>
                  </a:glow>
                  <a:outerShdw blurRad="50800" dist="38100" dir="8100000" algn="tr" rotWithShape="0">
                    <a:prstClr val="black">
                      <a:alpha val="40000"/>
                    </a:prstClr>
                  </a:outerShdw>
                </a:effectLst>
                <a:latin typeface="+mj-ea"/>
                <a:ea typeface="+mj-ea"/>
              </a:rPr>
              <a:t>=0.74</a:t>
            </a:r>
            <a:r>
              <a:rPr kumimoji="1" lang="ja-JP" altLang="en-US" sz="2800" cap="all" dirty="0">
                <a:ln w="3175" cmpd="sng">
                  <a:noFill/>
                </a:ln>
                <a:effectLst>
                  <a:glow rad="139700">
                    <a:srgbClr val="000000"/>
                  </a:glow>
                  <a:outerShdw blurRad="50800" dist="38100" dir="8100000" algn="tr" rotWithShape="0">
                    <a:prstClr val="black">
                      <a:alpha val="40000"/>
                    </a:prstClr>
                  </a:outerShdw>
                </a:effectLst>
                <a:latin typeface="+mj-ea"/>
                <a:ea typeface="+mj-ea"/>
              </a:rPr>
              <a:t>）</a:t>
            </a:r>
            <a:endParaRPr kumimoji="1" lang="en-US" altLang="ja-JP" sz="2800" cap="all" dirty="0">
              <a:ln w="3175" cmpd="sng">
                <a:noFill/>
              </a:ln>
              <a:effectLst>
                <a:glow rad="139700">
                  <a:srgbClr val="000000"/>
                </a:glow>
                <a:outerShdw blurRad="50800" dist="38100" dir="8100000" algn="tr" rotWithShape="0">
                  <a:prstClr val="black">
                    <a:alpha val="40000"/>
                  </a:prstClr>
                </a:outerShdw>
              </a:effectLst>
              <a:latin typeface="+mj-ea"/>
              <a:ea typeface="+mj-ea"/>
            </a:endParaRPr>
          </a:p>
        </p:txBody>
      </p:sp>
      <p:sp>
        <p:nvSpPr>
          <p:cNvPr id="14" name="四角形: 角を丸くする 13">
            <a:extLst>
              <a:ext uri="{FF2B5EF4-FFF2-40B4-BE49-F238E27FC236}">
                <a16:creationId xmlns:a16="http://schemas.microsoft.com/office/drawing/2014/main" id="{9479518B-58CD-4FC4-AE83-3B313079772E}"/>
              </a:ext>
            </a:extLst>
          </p:cNvPr>
          <p:cNvSpPr/>
          <p:nvPr/>
        </p:nvSpPr>
        <p:spPr>
          <a:xfrm>
            <a:off x="260554" y="2581586"/>
            <a:ext cx="2282230" cy="588723"/>
          </a:xfrm>
          <a:prstGeom prst="roundRect">
            <a:avLst>
              <a:gd name="adj" fmla="val 50000"/>
            </a:avLst>
          </a:prstGeom>
          <a:solidFill>
            <a:schemeClr val="tx1">
              <a:lumMod val="65000"/>
            </a:schemeClr>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800" cap="all" dirty="0">
                <a:ln w="3175" cmpd="sng">
                  <a:noFill/>
                </a:ln>
                <a:solidFill>
                  <a:schemeClr val="tx1"/>
                </a:solidFill>
                <a:effectLst>
                  <a:glow rad="139700">
                    <a:srgbClr val="000000"/>
                  </a:glow>
                  <a:outerShdw blurRad="50800" dist="38100" dir="8100000" algn="tr" rotWithShape="0">
                    <a:prstClr val="black">
                      <a:alpha val="40000"/>
                    </a:prstClr>
                  </a:outerShdw>
                </a:effectLst>
                <a:latin typeface="+mj-ea"/>
                <a:ea typeface="+mj-ea"/>
              </a:rPr>
              <a:t>実験器具</a:t>
            </a:r>
            <a:endParaRPr kumimoji="1" lang="ja-JP" altLang="en-US" sz="2800" dirty="0">
              <a:latin typeface="+mj-ea"/>
              <a:ea typeface="+mj-ea"/>
            </a:endParaRPr>
          </a:p>
        </p:txBody>
      </p:sp>
      <p:sp>
        <p:nvSpPr>
          <p:cNvPr id="16" name="テキスト ボックス 15">
            <a:extLst>
              <a:ext uri="{FF2B5EF4-FFF2-40B4-BE49-F238E27FC236}">
                <a16:creationId xmlns:a16="http://schemas.microsoft.com/office/drawing/2014/main" id="{37928686-049C-4E54-A582-D827A509B893}"/>
              </a:ext>
            </a:extLst>
          </p:cNvPr>
          <p:cNvSpPr txBox="1"/>
          <p:nvPr/>
        </p:nvSpPr>
        <p:spPr>
          <a:xfrm>
            <a:off x="2796436" y="2620478"/>
            <a:ext cx="8151312" cy="954107"/>
          </a:xfrm>
          <a:prstGeom prst="rect">
            <a:avLst/>
          </a:prstGeom>
          <a:noFill/>
        </p:spPr>
        <p:txBody>
          <a:bodyPr wrap="square">
            <a:spAutoFit/>
          </a:bodyPr>
          <a:lstStyle/>
          <a:p>
            <a:r>
              <a:rPr kumimoji="1" lang="ja-JP" altLang="en-US" sz="2800" cap="all" dirty="0">
                <a:ln w="3175" cmpd="sng">
                  <a:noFill/>
                </a:ln>
                <a:effectLst>
                  <a:glow rad="139700">
                    <a:srgbClr val="000000"/>
                  </a:glow>
                  <a:outerShdw blurRad="50800" dist="38100" dir="8100000" algn="tr" rotWithShape="0">
                    <a:prstClr val="black">
                      <a:alpha val="40000"/>
                    </a:prstClr>
                  </a:outerShdw>
                </a:effectLst>
                <a:latin typeface="+mj-ea"/>
                <a:ea typeface="+mj-ea"/>
              </a:rPr>
              <a:t>竹井機器製 </a:t>
            </a:r>
            <a:r>
              <a:rPr kumimoji="1" lang="en-US" altLang="ja-JP" sz="2800" cap="all" dirty="0" err="1">
                <a:ln w="3175" cmpd="sng">
                  <a:noFill/>
                </a:ln>
                <a:effectLst>
                  <a:glow rad="139700">
                    <a:srgbClr val="000000"/>
                  </a:glow>
                  <a:outerShdw blurRad="50800" dist="38100" dir="8100000" algn="tr" rotWithShape="0">
                    <a:prstClr val="black">
                      <a:alpha val="40000"/>
                    </a:prstClr>
                  </a:outerShdw>
                </a:effectLst>
                <a:latin typeface="+mj-ea"/>
                <a:ea typeface="+mj-ea"/>
              </a:rPr>
              <a:t>TalkeyeⅡ</a:t>
            </a:r>
            <a:endParaRPr kumimoji="1" lang="en-US" altLang="ja-JP" sz="2800" cap="all" dirty="0">
              <a:ln w="3175" cmpd="sng">
                <a:noFill/>
              </a:ln>
              <a:effectLst>
                <a:glow rad="139700">
                  <a:srgbClr val="000000"/>
                </a:glow>
                <a:outerShdw blurRad="50800" dist="38100" dir="8100000" algn="tr" rotWithShape="0">
                  <a:prstClr val="black">
                    <a:alpha val="40000"/>
                  </a:prstClr>
                </a:outerShdw>
              </a:effectLst>
              <a:latin typeface="+mj-ea"/>
              <a:ea typeface="+mj-ea"/>
            </a:endParaRPr>
          </a:p>
          <a:p>
            <a:r>
              <a:rPr kumimoji="1" lang="ja-JP" altLang="en-US" sz="2800" cap="all" dirty="0">
                <a:ln w="3175" cmpd="sng">
                  <a:noFill/>
                </a:ln>
                <a:effectLst>
                  <a:glow rad="139700">
                    <a:srgbClr val="000000"/>
                  </a:glow>
                  <a:outerShdw blurRad="50800" dist="38100" dir="8100000" algn="tr" rotWithShape="0">
                    <a:prstClr val="black">
                      <a:alpha val="40000"/>
                    </a:prstClr>
                  </a:outerShdw>
                </a:effectLst>
                <a:latin typeface="+mj-ea"/>
                <a:ea typeface="+mj-ea"/>
              </a:rPr>
              <a:t>（サンプリング周波数</a:t>
            </a:r>
            <a:r>
              <a:rPr kumimoji="1" lang="en-US" altLang="ja-JP" sz="2800" cap="all" dirty="0">
                <a:ln w="3175" cmpd="sng">
                  <a:noFill/>
                </a:ln>
                <a:effectLst>
                  <a:glow rad="139700">
                    <a:srgbClr val="000000"/>
                  </a:glow>
                  <a:outerShdw blurRad="50800" dist="38100" dir="8100000" algn="tr" rotWithShape="0">
                    <a:prstClr val="black">
                      <a:alpha val="40000"/>
                    </a:prstClr>
                  </a:outerShdw>
                </a:effectLst>
                <a:latin typeface="+mj-ea"/>
                <a:ea typeface="+mj-ea"/>
              </a:rPr>
              <a:t>60</a:t>
            </a:r>
            <a:r>
              <a:rPr kumimoji="1" lang="ja-JP" altLang="en-US" sz="2800" cap="all" dirty="0">
                <a:ln w="3175" cmpd="sng">
                  <a:noFill/>
                </a:ln>
                <a:effectLst>
                  <a:glow rad="139700">
                    <a:srgbClr val="000000"/>
                  </a:glow>
                  <a:outerShdw blurRad="50800" dist="38100" dir="8100000" algn="tr" rotWithShape="0">
                    <a:prstClr val="black">
                      <a:alpha val="40000"/>
                    </a:prstClr>
                  </a:outerShdw>
                </a:effectLst>
                <a:latin typeface="+mj-ea"/>
                <a:ea typeface="+mj-ea"/>
              </a:rPr>
              <a:t>ヘルツ，分解能</a:t>
            </a:r>
            <a:r>
              <a:rPr kumimoji="1" lang="en-US" altLang="ja-JP" sz="2800" cap="all" dirty="0">
                <a:ln w="3175" cmpd="sng">
                  <a:noFill/>
                </a:ln>
                <a:effectLst>
                  <a:glow rad="139700">
                    <a:srgbClr val="000000"/>
                  </a:glow>
                  <a:outerShdw blurRad="50800" dist="38100" dir="8100000" algn="tr" rotWithShape="0">
                    <a:prstClr val="black">
                      <a:alpha val="40000"/>
                    </a:prstClr>
                  </a:outerShdw>
                </a:effectLst>
                <a:latin typeface="+mj-ea"/>
                <a:ea typeface="+mj-ea"/>
              </a:rPr>
              <a:t>0.1</a:t>
            </a:r>
            <a:r>
              <a:rPr kumimoji="1" lang="ja-JP" altLang="en-US" sz="2800" cap="all" dirty="0">
                <a:ln w="3175" cmpd="sng">
                  <a:noFill/>
                </a:ln>
                <a:effectLst>
                  <a:glow rad="139700">
                    <a:srgbClr val="000000"/>
                  </a:glow>
                  <a:outerShdw blurRad="50800" dist="38100" dir="8100000" algn="tr" rotWithShape="0">
                    <a:prstClr val="black">
                      <a:alpha val="40000"/>
                    </a:prstClr>
                  </a:outerShdw>
                </a:effectLst>
                <a:latin typeface="+mj-ea"/>
                <a:ea typeface="+mj-ea"/>
              </a:rPr>
              <a:t>度）</a:t>
            </a:r>
            <a:endParaRPr kumimoji="1" lang="en-US" altLang="ja-JP" sz="2800" cap="all" dirty="0">
              <a:ln w="3175" cmpd="sng">
                <a:noFill/>
              </a:ln>
              <a:effectLst>
                <a:glow rad="139700">
                  <a:srgbClr val="000000"/>
                </a:glow>
                <a:outerShdw blurRad="50800" dist="38100" dir="8100000" algn="tr" rotWithShape="0">
                  <a:prstClr val="black">
                    <a:alpha val="40000"/>
                  </a:prstClr>
                </a:outerShdw>
              </a:effectLst>
              <a:latin typeface="+mj-ea"/>
              <a:ea typeface="+mj-ea"/>
            </a:endParaRPr>
          </a:p>
        </p:txBody>
      </p:sp>
      <p:sp>
        <p:nvSpPr>
          <p:cNvPr id="18" name="四角形: 角を丸くする 17">
            <a:extLst>
              <a:ext uri="{FF2B5EF4-FFF2-40B4-BE49-F238E27FC236}">
                <a16:creationId xmlns:a16="http://schemas.microsoft.com/office/drawing/2014/main" id="{D18649D5-796A-4949-B6C3-95D8356FF69F}"/>
              </a:ext>
            </a:extLst>
          </p:cNvPr>
          <p:cNvSpPr/>
          <p:nvPr/>
        </p:nvSpPr>
        <p:spPr>
          <a:xfrm>
            <a:off x="260554" y="4203455"/>
            <a:ext cx="2282230" cy="588723"/>
          </a:xfrm>
          <a:prstGeom prst="roundRect">
            <a:avLst>
              <a:gd name="adj" fmla="val 50000"/>
            </a:avLst>
          </a:prstGeom>
          <a:solidFill>
            <a:schemeClr val="tx1">
              <a:lumMod val="65000"/>
            </a:schemeClr>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800" cap="all" dirty="0">
                <a:ln w="3175" cmpd="sng">
                  <a:noFill/>
                </a:ln>
                <a:solidFill>
                  <a:schemeClr val="tx1"/>
                </a:solidFill>
                <a:effectLst>
                  <a:glow rad="139700">
                    <a:srgbClr val="000000"/>
                  </a:glow>
                  <a:outerShdw blurRad="50800" dist="38100" dir="8100000" algn="tr" rotWithShape="0">
                    <a:prstClr val="black">
                      <a:alpha val="40000"/>
                    </a:prstClr>
                  </a:outerShdw>
                </a:effectLst>
                <a:latin typeface="+mj-ea"/>
                <a:ea typeface="+mj-ea"/>
              </a:rPr>
              <a:t>実験刺激</a:t>
            </a:r>
            <a:endParaRPr kumimoji="1" lang="ja-JP" altLang="en-US" sz="2800" dirty="0">
              <a:latin typeface="+mj-ea"/>
              <a:ea typeface="+mj-ea"/>
            </a:endParaRPr>
          </a:p>
        </p:txBody>
      </p:sp>
      <p:sp>
        <p:nvSpPr>
          <p:cNvPr id="20" name="テキスト ボックス 19">
            <a:extLst>
              <a:ext uri="{FF2B5EF4-FFF2-40B4-BE49-F238E27FC236}">
                <a16:creationId xmlns:a16="http://schemas.microsoft.com/office/drawing/2014/main" id="{C892312E-D80B-4EB5-95B0-FC7EAA060021}"/>
              </a:ext>
            </a:extLst>
          </p:cNvPr>
          <p:cNvSpPr txBox="1"/>
          <p:nvPr/>
        </p:nvSpPr>
        <p:spPr>
          <a:xfrm>
            <a:off x="2829839" y="4313150"/>
            <a:ext cx="6532322" cy="523220"/>
          </a:xfrm>
          <a:prstGeom prst="rect">
            <a:avLst/>
          </a:prstGeom>
          <a:noFill/>
        </p:spPr>
        <p:txBody>
          <a:bodyPr wrap="square">
            <a:spAutoFit/>
          </a:bodyPr>
          <a:lstStyle/>
          <a:p>
            <a:r>
              <a:rPr kumimoji="1" lang="en-US" altLang="ja-JP" sz="2800" cap="all" dirty="0">
                <a:ln w="3175" cmpd="sng">
                  <a:noFill/>
                </a:ln>
                <a:effectLst>
                  <a:glow rad="139700">
                    <a:srgbClr val="000000"/>
                  </a:glow>
                  <a:outerShdw blurRad="50800" dist="38100" dir="8100000" algn="tr" rotWithShape="0">
                    <a:prstClr val="black">
                      <a:alpha val="40000"/>
                    </a:prstClr>
                  </a:outerShdw>
                </a:effectLst>
                <a:latin typeface="+mj-ea"/>
                <a:ea typeface="+mj-ea"/>
              </a:rPr>
              <a:t>5</a:t>
            </a:r>
            <a:r>
              <a:rPr kumimoji="1" lang="ja-JP" altLang="en-US" sz="2800" cap="all" dirty="0">
                <a:ln w="3175" cmpd="sng">
                  <a:noFill/>
                </a:ln>
                <a:effectLst>
                  <a:glow rad="139700">
                    <a:srgbClr val="000000"/>
                  </a:glow>
                  <a:outerShdw blurRad="50800" dist="38100" dir="8100000" algn="tr" rotWithShape="0">
                    <a:prstClr val="black">
                      <a:alpha val="40000"/>
                    </a:prstClr>
                  </a:outerShdw>
                </a:effectLst>
                <a:latin typeface="+mj-ea"/>
                <a:ea typeface="+mj-ea"/>
              </a:rPr>
              <a:t>つの物品の視覚刺激</a:t>
            </a:r>
          </a:p>
        </p:txBody>
      </p:sp>
      <p:sp>
        <p:nvSpPr>
          <p:cNvPr id="24" name="テキスト ボックス 23">
            <a:extLst>
              <a:ext uri="{FF2B5EF4-FFF2-40B4-BE49-F238E27FC236}">
                <a16:creationId xmlns:a16="http://schemas.microsoft.com/office/drawing/2014/main" id="{12DB7DC9-4EB8-45FA-9D58-95CCC3113103}"/>
              </a:ext>
            </a:extLst>
          </p:cNvPr>
          <p:cNvSpPr txBox="1"/>
          <p:nvPr/>
        </p:nvSpPr>
        <p:spPr>
          <a:xfrm>
            <a:off x="2796436" y="5436069"/>
            <a:ext cx="9291180" cy="523220"/>
          </a:xfrm>
          <a:prstGeom prst="rect">
            <a:avLst/>
          </a:prstGeom>
          <a:noFill/>
        </p:spPr>
        <p:txBody>
          <a:bodyPr wrap="square">
            <a:spAutoFit/>
          </a:bodyPr>
          <a:lstStyle/>
          <a:p>
            <a:r>
              <a:rPr kumimoji="1" lang="ja-JP" altLang="en-US" sz="2800" cap="all" dirty="0">
                <a:ln w="3175" cmpd="sng">
                  <a:noFill/>
                </a:ln>
                <a:effectLst>
                  <a:glow rad="139700">
                    <a:srgbClr val="000000"/>
                  </a:glow>
                  <a:outerShdw blurRad="50800" dist="38100" dir="8100000" algn="tr" rotWithShape="0">
                    <a:prstClr val="black">
                      <a:alpha val="40000"/>
                    </a:prstClr>
                  </a:outerShdw>
                </a:effectLst>
                <a:latin typeface="+mj-ea"/>
                <a:ea typeface="+mj-ea"/>
              </a:rPr>
              <a:t>模擬窃盗後、隠匿情報検査を実施した。</a:t>
            </a:r>
            <a:endParaRPr kumimoji="1" lang="en-US" altLang="ja-JP" sz="2800" cap="all" dirty="0">
              <a:ln w="3175" cmpd="sng">
                <a:noFill/>
              </a:ln>
              <a:effectLst>
                <a:glow rad="139700">
                  <a:srgbClr val="000000"/>
                </a:glow>
                <a:outerShdw blurRad="50800" dist="38100" dir="8100000" algn="tr" rotWithShape="0">
                  <a:prstClr val="black">
                    <a:alpha val="40000"/>
                  </a:prstClr>
                </a:outerShdw>
              </a:effectLst>
              <a:latin typeface="+mj-ea"/>
              <a:ea typeface="+mj-ea"/>
            </a:endParaRPr>
          </a:p>
        </p:txBody>
      </p:sp>
      <p:sp>
        <p:nvSpPr>
          <p:cNvPr id="26" name="四角形: 角を丸くする 25">
            <a:extLst>
              <a:ext uri="{FF2B5EF4-FFF2-40B4-BE49-F238E27FC236}">
                <a16:creationId xmlns:a16="http://schemas.microsoft.com/office/drawing/2014/main" id="{38D0D061-8642-4C1D-AA9F-1BAECE4623D5}"/>
              </a:ext>
            </a:extLst>
          </p:cNvPr>
          <p:cNvSpPr/>
          <p:nvPr/>
        </p:nvSpPr>
        <p:spPr>
          <a:xfrm>
            <a:off x="260554" y="5359590"/>
            <a:ext cx="2282230" cy="588723"/>
          </a:xfrm>
          <a:prstGeom prst="roundRect">
            <a:avLst>
              <a:gd name="adj" fmla="val 50000"/>
            </a:avLst>
          </a:prstGeom>
          <a:solidFill>
            <a:schemeClr val="tx1">
              <a:lumMod val="65000"/>
            </a:schemeClr>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800" cap="all" dirty="0">
                <a:ln w="3175" cmpd="sng">
                  <a:noFill/>
                </a:ln>
                <a:solidFill>
                  <a:schemeClr val="tx1"/>
                </a:solidFill>
                <a:effectLst>
                  <a:glow rad="139700">
                    <a:srgbClr val="000000"/>
                  </a:glow>
                  <a:outerShdw blurRad="50800" dist="38100" dir="8100000" algn="tr" rotWithShape="0">
                    <a:prstClr val="black">
                      <a:alpha val="40000"/>
                    </a:prstClr>
                  </a:outerShdw>
                </a:effectLst>
                <a:latin typeface="+mj-ea"/>
                <a:ea typeface="+mj-ea"/>
              </a:rPr>
              <a:t>手続き</a:t>
            </a:r>
            <a:endParaRPr kumimoji="1" lang="ja-JP" altLang="en-US" sz="2800" dirty="0">
              <a:latin typeface="+mj-ea"/>
              <a:ea typeface="+mj-ea"/>
            </a:endParaRPr>
          </a:p>
        </p:txBody>
      </p:sp>
      <p:pic>
        <p:nvPicPr>
          <p:cNvPr id="27" name="06">
            <a:hlinkClick r:id="" action="ppaction://media"/>
            <a:extLst>
              <a:ext uri="{FF2B5EF4-FFF2-40B4-BE49-F238E27FC236}">
                <a16:creationId xmlns:a16="http://schemas.microsoft.com/office/drawing/2014/main" id="{DC3923A0-2831-44BB-B0A8-FFC31A2BB85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47748" y="327344"/>
            <a:ext cx="487363" cy="487362"/>
          </a:xfrm>
          <a:prstGeom prst="rect">
            <a:avLst/>
          </a:prstGeom>
        </p:spPr>
      </p:pic>
    </p:spTree>
    <p:extLst>
      <p:ext uri="{BB962C8B-B14F-4D97-AF65-F5344CB8AC3E}">
        <p14:creationId xmlns:p14="http://schemas.microsoft.com/office/powerpoint/2010/main" val="167316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768"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251F60-5335-4201-8BF8-834AEAC6C124}"/>
              </a:ext>
            </a:extLst>
          </p:cNvPr>
          <p:cNvSpPr>
            <a:spLocks noGrp="1"/>
          </p:cNvSpPr>
          <p:nvPr>
            <p:ph type="title"/>
          </p:nvPr>
        </p:nvSpPr>
        <p:spPr>
          <a:xfrm>
            <a:off x="1106000" y="37482"/>
            <a:ext cx="10131425" cy="798311"/>
          </a:xfrm>
        </p:spPr>
        <p:txBody>
          <a:bodyPr/>
          <a:lstStyle/>
          <a:p>
            <a:r>
              <a:rPr kumimoji="1" lang="ja-JP" altLang="en-US" dirty="0"/>
              <a:t>刺激呈示方法</a:t>
            </a:r>
          </a:p>
        </p:txBody>
      </p:sp>
      <p:sp>
        <p:nvSpPr>
          <p:cNvPr id="11" name="正方形/長方形 10">
            <a:extLst>
              <a:ext uri="{FF2B5EF4-FFF2-40B4-BE49-F238E27FC236}">
                <a16:creationId xmlns:a16="http://schemas.microsoft.com/office/drawing/2014/main" id="{56D4021B-22EE-495C-82C5-FF99A2E1FA99}"/>
              </a:ext>
            </a:extLst>
          </p:cNvPr>
          <p:cNvSpPr/>
          <p:nvPr/>
        </p:nvSpPr>
        <p:spPr>
          <a:xfrm>
            <a:off x="4533322" y="1836377"/>
            <a:ext cx="2050026" cy="14459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dirty="0">
              <a:solidFill>
                <a:schemeClr val="tx1"/>
              </a:solidFill>
            </a:endParaRPr>
          </a:p>
        </p:txBody>
      </p:sp>
      <p:grpSp>
        <p:nvGrpSpPr>
          <p:cNvPr id="12" name="グループ化 11">
            <a:extLst>
              <a:ext uri="{FF2B5EF4-FFF2-40B4-BE49-F238E27FC236}">
                <a16:creationId xmlns:a16="http://schemas.microsoft.com/office/drawing/2014/main" id="{EEEA3F7A-326F-47C8-A415-0B4D28538003}"/>
              </a:ext>
            </a:extLst>
          </p:cNvPr>
          <p:cNvGrpSpPr/>
          <p:nvPr/>
        </p:nvGrpSpPr>
        <p:grpSpPr>
          <a:xfrm>
            <a:off x="2529536" y="2520563"/>
            <a:ext cx="3084100" cy="2175277"/>
            <a:chOff x="4956363" y="3343726"/>
            <a:chExt cx="3084100" cy="2175277"/>
          </a:xfrm>
        </p:grpSpPr>
        <p:sp>
          <p:nvSpPr>
            <p:cNvPr id="13" name="正方形/長方形 12">
              <a:extLst>
                <a:ext uri="{FF2B5EF4-FFF2-40B4-BE49-F238E27FC236}">
                  <a16:creationId xmlns:a16="http://schemas.microsoft.com/office/drawing/2014/main" id="{8EAC48DA-275D-41F3-8934-C93EF480EAF2}"/>
                </a:ext>
              </a:extLst>
            </p:cNvPr>
            <p:cNvSpPr/>
            <p:nvPr/>
          </p:nvSpPr>
          <p:spPr>
            <a:xfrm>
              <a:off x="4956363" y="3343726"/>
              <a:ext cx="3084100" cy="21752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dirty="0">
                <a:solidFill>
                  <a:schemeClr val="tx1"/>
                </a:solidFill>
              </a:endParaRPr>
            </a:p>
          </p:txBody>
        </p:sp>
        <p:sp>
          <p:nvSpPr>
            <p:cNvPr id="14" name="正方形/長方形 13">
              <a:extLst>
                <a:ext uri="{FF2B5EF4-FFF2-40B4-BE49-F238E27FC236}">
                  <a16:creationId xmlns:a16="http://schemas.microsoft.com/office/drawing/2014/main" id="{6B12B560-2CFF-467B-8CF0-871919259124}"/>
                </a:ext>
              </a:extLst>
            </p:cNvPr>
            <p:cNvSpPr/>
            <p:nvPr/>
          </p:nvSpPr>
          <p:spPr>
            <a:xfrm>
              <a:off x="5220929" y="3721075"/>
              <a:ext cx="1113503" cy="5604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裁決</a:t>
              </a:r>
            </a:p>
          </p:txBody>
        </p:sp>
        <p:sp>
          <p:nvSpPr>
            <p:cNvPr id="15" name="正方形/長方形 14">
              <a:extLst>
                <a:ext uri="{FF2B5EF4-FFF2-40B4-BE49-F238E27FC236}">
                  <a16:creationId xmlns:a16="http://schemas.microsoft.com/office/drawing/2014/main" id="{9FD1477E-606C-49FC-968B-9AF973A1D8F3}"/>
                </a:ext>
              </a:extLst>
            </p:cNvPr>
            <p:cNvSpPr/>
            <p:nvPr/>
          </p:nvSpPr>
          <p:spPr>
            <a:xfrm>
              <a:off x="6666271" y="4718337"/>
              <a:ext cx="1168291" cy="5604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非裁決</a:t>
              </a:r>
            </a:p>
          </p:txBody>
        </p:sp>
      </p:grpSp>
      <p:sp>
        <p:nvSpPr>
          <p:cNvPr id="16" name="矢印: 右 15">
            <a:extLst>
              <a:ext uri="{FF2B5EF4-FFF2-40B4-BE49-F238E27FC236}">
                <a16:creationId xmlns:a16="http://schemas.microsoft.com/office/drawing/2014/main" id="{2152E74D-D920-462D-AB4E-71CAAA48A2D6}"/>
              </a:ext>
            </a:extLst>
          </p:cNvPr>
          <p:cNvSpPr/>
          <p:nvPr/>
        </p:nvSpPr>
        <p:spPr>
          <a:xfrm rot="19800000">
            <a:off x="3862453" y="4909704"/>
            <a:ext cx="1040539" cy="515407"/>
          </a:xfrm>
          <a:prstGeom prst="rightArrow">
            <a:avLst>
              <a:gd name="adj1" fmla="val 50000"/>
              <a:gd name="adj2" fmla="val 10150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2964E2D2-BB47-480B-9110-044463326E6E}"/>
              </a:ext>
            </a:extLst>
          </p:cNvPr>
          <p:cNvSpPr/>
          <p:nvPr/>
        </p:nvSpPr>
        <p:spPr>
          <a:xfrm rot="19800000">
            <a:off x="5617485" y="3371633"/>
            <a:ext cx="1040539" cy="515407"/>
          </a:xfrm>
          <a:prstGeom prst="rightArrow">
            <a:avLst>
              <a:gd name="adj1" fmla="val 50000"/>
              <a:gd name="adj2" fmla="val 10150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20FF24B1-D7D8-4921-BACD-9E9CEE55B4A7}"/>
              </a:ext>
            </a:extLst>
          </p:cNvPr>
          <p:cNvSpPr/>
          <p:nvPr/>
        </p:nvSpPr>
        <p:spPr>
          <a:xfrm>
            <a:off x="1636379" y="3961131"/>
            <a:ext cx="2050026" cy="14459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0" dirty="0">
                <a:solidFill>
                  <a:schemeClr val="tx1"/>
                </a:solidFill>
                <a:latin typeface="+mn-ea"/>
              </a:rPr>
              <a:t>+</a:t>
            </a:r>
            <a:endParaRPr kumimoji="1" lang="ja-JP" altLang="en-US" sz="6000" dirty="0">
              <a:solidFill>
                <a:schemeClr val="tx1"/>
              </a:solidFill>
              <a:latin typeface="+mn-ea"/>
            </a:endParaRPr>
          </a:p>
        </p:txBody>
      </p:sp>
      <p:sp>
        <p:nvSpPr>
          <p:cNvPr id="20" name="正方形/長方形 19">
            <a:extLst>
              <a:ext uri="{FF2B5EF4-FFF2-40B4-BE49-F238E27FC236}">
                <a16:creationId xmlns:a16="http://schemas.microsoft.com/office/drawing/2014/main" id="{45AB3D0F-BD98-4E5B-AB7F-8ACA753AF7FA}"/>
              </a:ext>
            </a:extLst>
          </p:cNvPr>
          <p:cNvSpPr/>
          <p:nvPr/>
        </p:nvSpPr>
        <p:spPr>
          <a:xfrm>
            <a:off x="9874890" y="1983076"/>
            <a:ext cx="2050026" cy="14459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dirty="0">
              <a:solidFill>
                <a:schemeClr val="tx1"/>
              </a:solidFill>
            </a:endParaRPr>
          </a:p>
        </p:txBody>
      </p:sp>
      <p:grpSp>
        <p:nvGrpSpPr>
          <p:cNvPr id="21" name="グループ化 20">
            <a:extLst>
              <a:ext uri="{FF2B5EF4-FFF2-40B4-BE49-F238E27FC236}">
                <a16:creationId xmlns:a16="http://schemas.microsoft.com/office/drawing/2014/main" id="{51948E11-188E-4384-9D9C-8F379E08E4B5}"/>
              </a:ext>
            </a:extLst>
          </p:cNvPr>
          <p:cNvGrpSpPr/>
          <p:nvPr/>
        </p:nvGrpSpPr>
        <p:grpSpPr>
          <a:xfrm>
            <a:off x="7871104" y="2667262"/>
            <a:ext cx="3084100" cy="2175277"/>
            <a:chOff x="4956363" y="3343726"/>
            <a:chExt cx="3084100" cy="2175277"/>
          </a:xfrm>
        </p:grpSpPr>
        <p:sp>
          <p:nvSpPr>
            <p:cNvPr id="22" name="正方形/長方形 21">
              <a:extLst>
                <a:ext uri="{FF2B5EF4-FFF2-40B4-BE49-F238E27FC236}">
                  <a16:creationId xmlns:a16="http://schemas.microsoft.com/office/drawing/2014/main" id="{3A7DE101-BC9F-4B4B-AB00-7AB05A47E0D8}"/>
                </a:ext>
              </a:extLst>
            </p:cNvPr>
            <p:cNvSpPr/>
            <p:nvPr/>
          </p:nvSpPr>
          <p:spPr>
            <a:xfrm>
              <a:off x="4956363" y="3343726"/>
              <a:ext cx="3084100" cy="21752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dirty="0">
                <a:solidFill>
                  <a:schemeClr val="tx1"/>
                </a:solidFill>
              </a:endParaRPr>
            </a:p>
          </p:txBody>
        </p:sp>
        <p:sp>
          <p:nvSpPr>
            <p:cNvPr id="23" name="正方形/長方形 22">
              <a:extLst>
                <a:ext uri="{FF2B5EF4-FFF2-40B4-BE49-F238E27FC236}">
                  <a16:creationId xmlns:a16="http://schemas.microsoft.com/office/drawing/2014/main" id="{6D515C56-D0F0-4628-B42A-CFEEA9FCE25C}"/>
                </a:ext>
              </a:extLst>
            </p:cNvPr>
            <p:cNvSpPr/>
            <p:nvPr/>
          </p:nvSpPr>
          <p:spPr>
            <a:xfrm>
              <a:off x="5220929" y="3721075"/>
              <a:ext cx="1113503" cy="5604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非裁決</a:t>
              </a:r>
            </a:p>
          </p:txBody>
        </p:sp>
        <p:sp>
          <p:nvSpPr>
            <p:cNvPr id="24" name="正方形/長方形 23">
              <a:extLst>
                <a:ext uri="{FF2B5EF4-FFF2-40B4-BE49-F238E27FC236}">
                  <a16:creationId xmlns:a16="http://schemas.microsoft.com/office/drawing/2014/main" id="{9BB30429-306D-41EA-88FB-A4EF737C1C8E}"/>
                </a:ext>
              </a:extLst>
            </p:cNvPr>
            <p:cNvSpPr/>
            <p:nvPr/>
          </p:nvSpPr>
          <p:spPr>
            <a:xfrm>
              <a:off x="6697407" y="3708284"/>
              <a:ext cx="1168291" cy="5604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非裁決</a:t>
              </a:r>
            </a:p>
          </p:txBody>
        </p:sp>
      </p:grpSp>
      <p:sp>
        <p:nvSpPr>
          <p:cNvPr id="25" name="矢印: 右 24">
            <a:extLst>
              <a:ext uri="{FF2B5EF4-FFF2-40B4-BE49-F238E27FC236}">
                <a16:creationId xmlns:a16="http://schemas.microsoft.com/office/drawing/2014/main" id="{6B2FD489-F0A1-4857-83BE-3A2C75DB8D0B}"/>
              </a:ext>
            </a:extLst>
          </p:cNvPr>
          <p:cNvSpPr/>
          <p:nvPr/>
        </p:nvSpPr>
        <p:spPr>
          <a:xfrm rot="19800000">
            <a:off x="9204021" y="5056403"/>
            <a:ext cx="1040539" cy="515407"/>
          </a:xfrm>
          <a:prstGeom prst="rightArrow">
            <a:avLst>
              <a:gd name="adj1" fmla="val 50000"/>
              <a:gd name="adj2" fmla="val 10150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A0D47718-9251-4149-9556-50B56BFB26F4}"/>
              </a:ext>
            </a:extLst>
          </p:cNvPr>
          <p:cNvSpPr/>
          <p:nvPr/>
        </p:nvSpPr>
        <p:spPr>
          <a:xfrm rot="19800000">
            <a:off x="10959053" y="3518332"/>
            <a:ext cx="1040539" cy="515407"/>
          </a:xfrm>
          <a:prstGeom prst="rightArrow">
            <a:avLst>
              <a:gd name="adj1" fmla="val 50000"/>
              <a:gd name="adj2" fmla="val 10150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E8A9F4B5-12A5-45EA-8F00-9BB5ADFD26A7}"/>
              </a:ext>
            </a:extLst>
          </p:cNvPr>
          <p:cNvSpPr/>
          <p:nvPr/>
        </p:nvSpPr>
        <p:spPr>
          <a:xfrm>
            <a:off x="6977947" y="4107830"/>
            <a:ext cx="2050026" cy="14459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0" dirty="0">
                <a:solidFill>
                  <a:schemeClr val="tx1"/>
                </a:solidFill>
                <a:latin typeface="+mn-ea"/>
              </a:rPr>
              <a:t>+</a:t>
            </a:r>
            <a:endParaRPr kumimoji="1" lang="ja-JP" altLang="en-US" sz="6000" dirty="0">
              <a:solidFill>
                <a:schemeClr val="tx1"/>
              </a:solidFill>
              <a:latin typeface="+mn-ea"/>
            </a:endParaRPr>
          </a:p>
        </p:txBody>
      </p:sp>
      <p:sp>
        <p:nvSpPr>
          <p:cNvPr id="28" name="テキスト ボックス 27">
            <a:extLst>
              <a:ext uri="{FF2B5EF4-FFF2-40B4-BE49-F238E27FC236}">
                <a16:creationId xmlns:a16="http://schemas.microsoft.com/office/drawing/2014/main" id="{997081B6-1AC8-4785-92EF-0B581C106BC9}"/>
              </a:ext>
            </a:extLst>
          </p:cNvPr>
          <p:cNvSpPr txBox="1"/>
          <p:nvPr/>
        </p:nvSpPr>
        <p:spPr>
          <a:xfrm>
            <a:off x="159557" y="4507626"/>
            <a:ext cx="1275687" cy="646331"/>
          </a:xfrm>
          <a:prstGeom prst="rect">
            <a:avLst/>
          </a:prstGeom>
          <a:noFill/>
        </p:spPr>
        <p:txBody>
          <a:bodyPr wrap="square" rtlCol="0">
            <a:spAutoFit/>
          </a:bodyPr>
          <a:lstStyle/>
          <a:p>
            <a:r>
              <a:rPr kumimoji="1" lang="en-US" altLang="ja-JP" sz="3600" dirty="0">
                <a:latin typeface="+mn-ea"/>
              </a:rPr>
              <a:t>3s</a:t>
            </a:r>
            <a:endParaRPr kumimoji="1" lang="ja-JP" altLang="en-US" sz="3600" dirty="0">
              <a:latin typeface="+mn-ea"/>
            </a:endParaRPr>
          </a:p>
        </p:txBody>
      </p:sp>
      <p:sp>
        <p:nvSpPr>
          <p:cNvPr id="30" name="テキスト ボックス 29">
            <a:extLst>
              <a:ext uri="{FF2B5EF4-FFF2-40B4-BE49-F238E27FC236}">
                <a16:creationId xmlns:a16="http://schemas.microsoft.com/office/drawing/2014/main" id="{BFD85A21-B493-4E45-A51A-368C8DD9668F}"/>
              </a:ext>
            </a:extLst>
          </p:cNvPr>
          <p:cNvSpPr txBox="1"/>
          <p:nvPr/>
        </p:nvSpPr>
        <p:spPr>
          <a:xfrm>
            <a:off x="169427" y="3043191"/>
            <a:ext cx="1275687" cy="646331"/>
          </a:xfrm>
          <a:prstGeom prst="rect">
            <a:avLst/>
          </a:prstGeom>
          <a:noFill/>
        </p:spPr>
        <p:txBody>
          <a:bodyPr wrap="square" rtlCol="0">
            <a:spAutoFit/>
          </a:bodyPr>
          <a:lstStyle/>
          <a:p>
            <a:r>
              <a:rPr kumimoji="1" lang="en-US" altLang="ja-JP" sz="3600" dirty="0">
                <a:latin typeface="+mn-ea"/>
              </a:rPr>
              <a:t>3s</a:t>
            </a:r>
            <a:endParaRPr kumimoji="1" lang="ja-JP" altLang="en-US" sz="3600" dirty="0">
              <a:latin typeface="+mn-ea"/>
            </a:endParaRPr>
          </a:p>
        </p:txBody>
      </p:sp>
      <p:sp>
        <p:nvSpPr>
          <p:cNvPr id="32" name="テキスト ボックス 31">
            <a:extLst>
              <a:ext uri="{FF2B5EF4-FFF2-40B4-BE49-F238E27FC236}">
                <a16:creationId xmlns:a16="http://schemas.microsoft.com/office/drawing/2014/main" id="{3F5A28AD-5669-4A75-93BC-382185C5F182}"/>
              </a:ext>
            </a:extLst>
          </p:cNvPr>
          <p:cNvSpPr txBox="1"/>
          <p:nvPr/>
        </p:nvSpPr>
        <p:spPr>
          <a:xfrm>
            <a:off x="169427" y="1843178"/>
            <a:ext cx="1275687" cy="646331"/>
          </a:xfrm>
          <a:prstGeom prst="rect">
            <a:avLst/>
          </a:prstGeom>
          <a:noFill/>
        </p:spPr>
        <p:txBody>
          <a:bodyPr wrap="square" rtlCol="0">
            <a:spAutoFit/>
          </a:bodyPr>
          <a:lstStyle/>
          <a:p>
            <a:r>
              <a:rPr kumimoji="1" lang="en-US" altLang="ja-JP" sz="3600" dirty="0">
                <a:latin typeface="+mn-ea"/>
              </a:rPr>
              <a:t>14s</a:t>
            </a:r>
            <a:endParaRPr kumimoji="1" lang="ja-JP" altLang="en-US" sz="3600" dirty="0">
              <a:latin typeface="+mn-ea"/>
            </a:endParaRPr>
          </a:p>
        </p:txBody>
      </p:sp>
      <p:sp>
        <p:nvSpPr>
          <p:cNvPr id="33" name="テキスト ボックス 32">
            <a:extLst>
              <a:ext uri="{FF2B5EF4-FFF2-40B4-BE49-F238E27FC236}">
                <a16:creationId xmlns:a16="http://schemas.microsoft.com/office/drawing/2014/main" id="{1E485963-6D26-4654-BBC2-01C29656720B}"/>
              </a:ext>
            </a:extLst>
          </p:cNvPr>
          <p:cNvSpPr txBox="1"/>
          <p:nvPr/>
        </p:nvSpPr>
        <p:spPr>
          <a:xfrm>
            <a:off x="1636379" y="5797420"/>
            <a:ext cx="4576531" cy="369332"/>
          </a:xfrm>
          <a:prstGeom prst="rect">
            <a:avLst/>
          </a:prstGeom>
          <a:noFill/>
          <a:ln>
            <a:solidFill>
              <a:schemeClr val="tx1"/>
            </a:solidFill>
          </a:ln>
        </p:spPr>
        <p:txBody>
          <a:bodyPr wrap="square" rtlCol="0">
            <a:spAutoFit/>
          </a:bodyPr>
          <a:lstStyle/>
          <a:p>
            <a:pPr algn="ctr"/>
            <a:r>
              <a:rPr kumimoji="1" lang="ja-JP" altLang="en-US" dirty="0"/>
              <a:t>裁決試行</a:t>
            </a:r>
          </a:p>
        </p:txBody>
      </p:sp>
      <p:sp>
        <p:nvSpPr>
          <p:cNvPr id="35" name="テキスト ボックス 34">
            <a:extLst>
              <a:ext uri="{FF2B5EF4-FFF2-40B4-BE49-F238E27FC236}">
                <a16:creationId xmlns:a16="http://schemas.microsoft.com/office/drawing/2014/main" id="{EAC4DE84-258E-4A3A-9A0A-7F6E289DF35E}"/>
              </a:ext>
            </a:extLst>
          </p:cNvPr>
          <p:cNvSpPr txBox="1"/>
          <p:nvPr/>
        </p:nvSpPr>
        <p:spPr>
          <a:xfrm>
            <a:off x="6960907" y="5797420"/>
            <a:ext cx="4576531" cy="369332"/>
          </a:xfrm>
          <a:prstGeom prst="rect">
            <a:avLst/>
          </a:prstGeom>
          <a:noFill/>
          <a:ln>
            <a:solidFill>
              <a:schemeClr val="tx1"/>
            </a:solidFill>
          </a:ln>
        </p:spPr>
        <p:txBody>
          <a:bodyPr wrap="square" rtlCol="0">
            <a:spAutoFit/>
          </a:bodyPr>
          <a:lstStyle/>
          <a:p>
            <a:pPr algn="ctr"/>
            <a:r>
              <a:rPr kumimoji="1" lang="ja-JP" altLang="en-US" dirty="0"/>
              <a:t>非裁決試行</a:t>
            </a:r>
          </a:p>
        </p:txBody>
      </p:sp>
      <p:sp>
        <p:nvSpPr>
          <p:cNvPr id="37" name="四角形: 角を丸くする 36">
            <a:extLst>
              <a:ext uri="{FF2B5EF4-FFF2-40B4-BE49-F238E27FC236}">
                <a16:creationId xmlns:a16="http://schemas.microsoft.com/office/drawing/2014/main" id="{9A368E8B-4A6F-4525-978F-4A1798465AB9}"/>
              </a:ext>
            </a:extLst>
          </p:cNvPr>
          <p:cNvSpPr/>
          <p:nvPr/>
        </p:nvSpPr>
        <p:spPr>
          <a:xfrm>
            <a:off x="260554" y="112324"/>
            <a:ext cx="11463808" cy="863598"/>
          </a:xfrm>
          <a:prstGeom prst="roundRect">
            <a:avLst>
              <a:gd name="adj" fmla="val 50000"/>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57150">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cap="all" dirty="0">
                <a:ln w="3175" cmpd="sng">
                  <a:noFill/>
                </a:ln>
                <a:solidFill>
                  <a:schemeClr val="tx1"/>
                </a:solidFill>
                <a:effectLst>
                  <a:glow rad="139700">
                    <a:srgbClr val="000000"/>
                  </a:glow>
                  <a:outerShdw blurRad="50800" dist="38100" dir="8100000" algn="tr" rotWithShape="0">
                    <a:prstClr val="black">
                      <a:alpha val="40000"/>
                    </a:prstClr>
                  </a:outerShdw>
                </a:effectLst>
                <a:latin typeface="+mn-ea"/>
              </a:rPr>
              <a:t>　　刺激呈示方法</a:t>
            </a:r>
          </a:p>
        </p:txBody>
      </p:sp>
      <p:sp>
        <p:nvSpPr>
          <p:cNvPr id="39" name="楕円 38">
            <a:extLst>
              <a:ext uri="{FF2B5EF4-FFF2-40B4-BE49-F238E27FC236}">
                <a16:creationId xmlns:a16="http://schemas.microsoft.com/office/drawing/2014/main" id="{108A3B86-2AD2-4D08-8052-A6D7088D1172}"/>
              </a:ext>
            </a:extLst>
          </p:cNvPr>
          <p:cNvSpPr/>
          <p:nvPr/>
        </p:nvSpPr>
        <p:spPr>
          <a:xfrm>
            <a:off x="228470" y="112324"/>
            <a:ext cx="864000" cy="864000"/>
          </a:xfrm>
          <a:prstGeom prst="ellipse">
            <a:avLst/>
          </a:prstGeom>
          <a:solidFill>
            <a:schemeClr val="accent6">
              <a:lumMod val="75000"/>
            </a:schemeClr>
          </a:solidFill>
          <a:ln w="571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07">
            <a:hlinkClick r:id="" action="ppaction://media"/>
            <a:extLst>
              <a:ext uri="{FF2B5EF4-FFF2-40B4-BE49-F238E27FC236}">
                <a16:creationId xmlns:a16="http://schemas.microsoft.com/office/drawing/2014/main" id="{79A6E9D9-3429-4720-AB3F-164039343A2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07273" y="325856"/>
            <a:ext cx="487363" cy="487362"/>
          </a:xfrm>
          <a:prstGeom prst="rect">
            <a:avLst/>
          </a:prstGeom>
        </p:spPr>
      </p:pic>
    </p:spTree>
    <p:extLst>
      <p:ext uri="{BB962C8B-B14F-4D97-AF65-F5344CB8AC3E}">
        <p14:creationId xmlns:p14="http://schemas.microsoft.com/office/powerpoint/2010/main" val="168058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096"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3BBCB0-973C-49C2-9EA0-ACE5E78520FB}"/>
              </a:ext>
            </a:extLst>
          </p:cNvPr>
          <p:cNvSpPr>
            <a:spLocks noGrp="1"/>
          </p:cNvSpPr>
          <p:nvPr>
            <p:ph type="title"/>
          </p:nvPr>
        </p:nvSpPr>
        <p:spPr>
          <a:xfrm>
            <a:off x="685801" y="45021"/>
            <a:ext cx="10131425" cy="1456267"/>
          </a:xfrm>
        </p:spPr>
        <p:txBody>
          <a:bodyPr/>
          <a:lstStyle/>
          <a:p>
            <a:r>
              <a:rPr lang="ja-JP" altLang="en-US" dirty="0">
                <a:effectLst>
                  <a:glow rad="139700">
                    <a:srgbClr val="000000"/>
                  </a:glow>
                  <a:outerShdw blurRad="50800" dist="38100" dir="8100000" algn="tr" rotWithShape="0">
                    <a:prstClr val="black">
                      <a:alpha val="40000"/>
                    </a:prstClr>
                  </a:outerShdw>
                </a:effectLst>
                <a:latin typeface="+mj-ea"/>
              </a:rPr>
              <a:t>視線データ</a:t>
            </a:r>
          </a:p>
        </p:txBody>
      </p:sp>
      <p:pic>
        <p:nvPicPr>
          <p:cNvPr id="5" name="コンテンツ プレースホルダー 4">
            <a:extLst>
              <a:ext uri="{FF2B5EF4-FFF2-40B4-BE49-F238E27FC236}">
                <a16:creationId xmlns:a16="http://schemas.microsoft.com/office/drawing/2014/main" id="{D12DD20F-80AC-4915-A8F6-7DAF0DA66B18}"/>
              </a:ext>
            </a:extLst>
          </p:cNvPr>
          <p:cNvPicPr>
            <a:picLocks noGrp="1" noChangeAspect="1"/>
          </p:cNvPicPr>
          <p:nvPr>
            <p:ph idx="4294967295"/>
          </p:nvPr>
        </p:nvPicPr>
        <p:blipFill>
          <a:blip r:embed="rId5">
            <a:extLst>
              <a:ext uri="{28A0092B-C50C-407E-A947-70E740481C1C}">
                <a14:useLocalDpi xmlns:a14="http://schemas.microsoft.com/office/drawing/2010/main" val="0"/>
              </a:ext>
            </a:extLst>
          </a:blip>
          <a:stretch>
            <a:fillRect/>
          </a:stretch>
        </p:blipFill>
        <p:spPr>
          <a:xfrm>
            <a:off x="8605462" y="2788269"/>
            <a:ext cx="3314700" cy="3819525"/>
          </a:xfrm>
        </p:spPr>
      </p:pic>
      <p:pic>
        <p:nvPicPr>
          <p:cNvPr id="7" name="図 6">
            <a:extLst>
              <a:ext uri="{FF2B5EF4-FFF2-40B4-BE49-F238E27FC236}">
                <a16:creationId xmlns:a16="http://schemas.microsoft.com/office/drawing/2014/main" id="{C0FC494D-CCBC-4B1C-9272-FB65672CB0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6312" y="2780950"/>
            <a:ext cx="3314700" cy="3819525"/>
          </a:xfrm>
          <a:prstGeom prst="rect">
            <a:avLst/>
          </a:prstGeom>
        </p:spPr>
      </p:pic>
      <p:sp>
        <p:nvSpPr>
          <p:cNvPr id="8" name="テキスト ボックス 7">
            <a:extLst>
              <a:ext uri="{FF2B5EF4-FFF2-40B4-BE49-F238E27FC236}">
                <a16:creationId xmlns:a16="http://schemas.microsoft.com/office/drawing/2014/main" id="{31F6DB5F-C599-4E35-8770-D2827F24FC1E}"/>
              </a:ext>
            </a:extLst>
          </p:cNvPr>
          <p:cNvSpPr txBox="1"/>
          <p:nvPr/>
        </p:nvSpPr>
        <p:spPr>
          <a:xfrm>
            <a:off x="4825445" y="2201111"/>
            <a:ext cx="3176434" cy="523220"/>
          </a:xfrm>
          <a:prstGeom prst="rect">
            <a:avLst/>
          </a:prstGeom>
          <a:noFill/>
        </p:spPr>
        <p:txBody>
          <a:bodyPr wrap="square" rtlCol="0">
            <a:spAutoFit/>
          </a:bodyPr>
          <a:lstStyle/>
          <a:p>
            <a:pPr algn="ctr"/>
            <a:r>
              <a:rPr kumimoji="1" lang="ja-JP" altLang="en-US" sz="28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裁決試行</a:t>
            </a:r>
          </a:p>
        </p:txBody>
      </p:sp>
      <p:sp>
        <p:nvSpPr>
          <p:cNvPr id="9" name="テキスト ボックス 8">
            <a:extLst>
              <a:ext uri="{FF2B5EF4-FFF2-40B4-BE49-F238E27FC236}">
                <a16:creationId xmlns:a16="http://schemas.microsoft.com/office/drawing/2014/main" id="{C8C15F9A-48C1-4F51-9287-991A960A68DE}"/>
              </a:ext>
            </a:extLst>
          </p:cNvPr>
          <p:cNvSpPr txBox="1"/>
          <p:nvPr/>
        </p:nvSpPr>
        <p:spPr>
          <a:xfrm>
            <a:off x="8605462" y="2257731"/>
            <a:ext cx="3176434" cy="523220"/>
          </a:xfrm>
          <a:prstGeom prst="rect">
            <a:avLst/>
          </a:prstGeom>
          <a:noFill/>
        </p:spPr>
        <p:txBody>
          <a:bodyPr wrap="square" rtlCol="0">
            <a:spAutoFit/>
          </a:bodyPr>
          <a:lstStyle/>
          <a:p>
            <a:pPr algn="ctr"/>
            <a:r>
              <a:rPr kumimoji="1" lang="ja-JP" altLang="en-US" sz="28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非裁決試行</a:t>
            </a:r>
          </a:p>
        </p:txBody>
      </p:sp>
      <p:sp>
        <p:nvSpPr>
          <p:cNvPr id="10" name="テキスト ボックス 9">
            <a:extLst>
              <a:ext uri="{FF2B5EF4-FFF2-40B4-BE49-F238E27FC236}">
                <a16:creationId xmlns:a16="http://schemas.microsoft.com/office/drawing/2014/main" id="{B97067F6-7C21-4BB3-AC4A-2B439C1006F9}"/>
              </a:ext>
            </a:extLst>
          </p:cNvPr>
          <p:cNvSpPr txBox="1"/>
          <p:nvPr/>
        </p:nvSpPr>
        <p:spPr>
          <a:xfrm>
            <a:off x="3256766" y="137404"/>
            <a:ext cx="7560459" cy="1200329"/>
          </a:xfrm>
          <a:prstGeom prst="rect">
            <a:avLst/>
          </a:prstGeom>
          <a:noFill/>
        </p:spPr>
        <p:txBody>
          <a:bodyPr wrap="square" rtlCol="0">
            <a:spAutoFit/>
          </a:bodyPr>
          <a:lstStyle/>
          <a:p>
            <a:pPr algn="ctr"/>
            <a:r>
              <a:rPr kumimoji="1" lang="ja-JP" altLang="en-US" sz="36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画面の</a:t>
            </a:r>
            <a:r>
              <a:rPr kumimoji="1" lang="en-US" altLang="ja-JP" sz="36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4</a:t>
            </a:r>
            <a:r>
              <a:rPr kumimoji="1" lang="ja-JP" altLang="en-US" sz="36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位置のいずれか</a:t>
            </a:r>
            <a:r>
              <a:rPr kumimoji="1" lang="en-US" altLang="ja-JP" sz="36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2</a:t>
            </a:r>
            <a:r>
              <a:rPr kumimoji="1" lang="ja-JP" altLang="en-US" sz="36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か所に</a:t>
            </a:r>
            <a:endParaRPr kumimoji="1" lang="en-US" altLang="ja-JP" sz="36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endParaRPr>
          </a:p>
          <a:p>
            <a:pPr algn="ctr"/>
            <a:r>
              <a:rPr kumimoji="1" lang="ja-JP" altLang="en-US" sz="36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視覚刺激を</a:t>
            </a:r>
            <a:r>
              <a:rPr kumimoji="1" lang="en-US" altLang="ja-JP" sz="36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3</a:t>
            </a:r>
            <a:r>
              <a:rPr kumimoji="1" lang="ja-JP" altLang="en-US" sz="36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秒間対呈示した場合</a:t>
            </a:r>
            <a:endParaRPr kumimoji="1" lang="en-US" altLang="ja-JP" sz="36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endParaRPr>
          </a:p>
        </p:txBody>
      </p:sp>
      <p:pic>
        <p:nvPicPr>
          <p:cNvPr id="12" name="図 11">
            <a:extLst>
              <a:ext uri="{FF2B5EF4-FFF2-40B4-BE49-F238E27FC236}">
                <a16:creationId xmlns:a16="http://schemas.microsoft.com/office/drawing/2014/main" id="{4E66EDCD-3BE3-4C35-AE2B-98B758CE2354}"/>
              </a:ext>
            </a:extLst>
          </p:cNvPr>
          <p:cNvPicPr>
            <a:picLocks noChangeAspect="1"/>
          </p:cNvPicPr>
          <p:nvPr/>
        </p:nvPicPr>
        <p:blipFill>
          <a:blip r:embed="rId7"/>
          <a:stretch>
            <a:fillRect/>
          </a:stretch>
        </p:blipFill>
        <p:spPr>
          <a:xfrm>
            <a:off x="285182" y="3048375"/>
            <a:ext cx="3936680" cy="3487517"/>
          </a:xfrm>
          <a:prstGeom prst="rect">
            <a:avLst/>
          </a:prstGeom>
        </p:spPr>
      </p:pic>
      <p:pic>
        <p:nvPicPr>
          <p:cNvPr id="19" name="08">
            <a:hlinkClick r:id="" action="ppaction://media"/>
            <a:extLst>
              <a:ext uri="{FF2B5EF4-FFF2-40B4-BE49-F238E27FC236}">
                <a16:creationId xmlns:a16="http://schemas.microsoft.com/office/drawing/2014/main" id="{0C9EA72D-324D-4274-A91A-7534AC2E8DA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94534" y="250206"/>
            <a:ext cx="487362" cy="487362"/>
          </a:xfrm>
          <a:prstGeom prst="rect">
            <a:avLst/>
          </a:prstGeom>
        </p:spPr>
      </p:pic>
    </p:spTree>
    <p:extLst>
      <p:ext uri="{BB962C8B-B14F-4D97-AF65-F5344CB8AC3E}">
        <p14:creationId xmlns:p14="http://schemas.microsoft.com/office/powerpoint/2010/main" val="242592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296"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対角を丸める 6">
            <a:extLst>
              <a:ext uri="{FF2B5EF4-FFF2-40B4-BE49-F238E27FC236}">
                <a16:creationId xmlns:a16="http://schemas.microsoft.com/office/drawing/2014/main" id="{3A7A3589-5C63-417A-9165-9E359A201071}"/>
              </a:ext>
            </a:extLst>
          </p:cNvPr>
          <p:cNvSpPr/>
          <p:nvPr/>
        </p:nvSpPr>
        <p:spPr>
          <a:xfrm>
            <a:off x="244512" y="1234363"/>
            <a:ext cx="11495892" cy="5194966"/>
          </a:xfrm>
          <a:prstGeom prst="round2DiagRect">
            <a:avLst>
              <a:gd name="adj1" fmla="val 11913"/>
              <a:gd name="adj2" fmla="val 0"/>
            </a:avLst>
          </a:prstGeom>
          <a:gradFill flip="none" rotWithShape="1">
            <a:gsLst>
              <a:gs pos="0">
                <a:schemeClr val="tx1">
                  <a:lumMod val="85000"/>
                  <a:shade val="30000"/>
                  <a:satMod val="115000"/>
                </a:schemeClr>
              </a:gs>
              <a:gs pos="50000">
                <a:schemeClr val="tx1">
                  <a:lumMod val="85000"/>
                  <a:shade val="67500"/>
                  <a:satMod val="115000"/>
                </a:schemeClr>
              </a:gs>
              <a:gs pos="100000">
                <a:schemeClr val="tx1">
                  <a:lumMod val="85000"/>
                  <a:shade val="100000"/>
                  <a:satMod val="115000"/>
                </a:schemeClr>
              </a:gs>
            </a:gsLst>
            <a:lin ang="16200000" scaled="1"/>
            <a:tileRect/>
          </a:gradFill>
          <a:ln w="76200">
            <a:solidFill>
              <a:schemeClr val="bg1">
                <a:lumMod val="95000"/>
                <a:lumOff val="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A5E25D7-4C24-4761-BEFB-2A6B3F77EDFB}"/>
              </a:ext>
            </a:extLst>
          </p:cNvPr>
          <p:cNvSpPr>
            <a:spLocks noGrp="1"/>
          </p:cNvSpPr>
          <p:nvPr>
            <p:ph type="title"/>
          </p:nvPr>
        </p:nvSpPr>
        <p:spPr>
          <a:xfrm>
            <a:off x="685801" y="171191"/>
            <a:ext cx="10131425" cy="695532"/>
          </a:xfrm>
        </p:spPr>
        <p:txBody>
          <a:bodyPr/>
          <a:lstStyle/>
          <a:p>
            <a:r>
              <a:rPr lang="ja-JP" altLang="en-US" dirty="0"/>
              <a:t>結果</a:t>
            </a:r>
          </a:p>
        </p:txBody>
      </p:sp>
      <p:sp>
        <p:nvSpPr>
          <p:cNvPr id="3" name="コンテンツ プレースホルダー 2">
            <a:extLst>
              <a:ext uri="{FF2B5EF4-FFF2-40B4-BE49-F238E27FC236}">
                <a16:creationId xmlns:a16="http://schemas.microsoft.com/office/drawing/2014/main" id="{AC07727C-1908-C948-92AC-9EA242B832F1}"/>
              </a:ext>
            </a:extLst>
          </p:cNvPr>
          <p:cNvSpPr>
            <a:spLocks noGrp="1"/>
          </p:cNvSpPr>
          <p:nvPr>
            <p:ph idx="4294967295"/>
          </p:nvPr>
        </p:nvSpPr>
        <p:spPr>
          <a:xfrm>
            <a:off x="0" y="2141538"/>
            <a:ext cx="10131425" cy="3649662"/>
          </a:xfrm>
        </p:spPr>
        <p:txBody>
          <a:bodyPr anchor="t"/>
          <a:lstStyle/>
          <a:p>
            <a:pPr marL="0" indent="0">
              <a:buNone/>
            </a:pPr>
            <a:endParaRPr lang="en-US" altLang="ja-JP" dirty="0"/>
          </a:p>
          <a:p>
            <a:pPr marL="0" indent="0">
              <a:buNone/>
            </a:pPr>
            <a:endParaRPr lang="ja-JP" altLang="en-US" dirty="0"/>
          </a:p>
          <a:p>
            <a:pPr marL="0" indent="0">
              <a:buNone/>
            </a:pPr>
            <a:endParaRPr lang="ja-JP" altLang="en-US" dirty="0"/>
          </a:p>
        </p:txBody>
      </p:sp>
      <p:sp>
        <p:nvSpPr>
          <p:cNvPr id="5" name="四角形: 角を丸くする 4">
            <a:extLst>
              <a:ext uri="{FF2B5EF4-FFF2-40B4-BE49-F238E27FC236}">
                <a16:creationId xmlns:a16="http://schemas.microsoft.com/office/drawing/2014/main" id="{8E79BE84-4C35-4617-B366-CDC1D6DA3C81}"/>
              </a:ext>
            </a:extLst>
          </p:cNvPr>
          <p:cNvSpPr/>
          <p:nvPr/>
        </p:nvSpPr>
        <p:spPr>
          <a:xfrm>
            <a:off x="260554" y="112324"/>
            <a:ext cx="11463808" cy="863598"/>
          </a:xfrm>
          <a:prstGeom prst="roundRect">
            <a:avLst>
              <a:gd name="adj" fmla="val 50000"/>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57150">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cap="all" dirty="0">
                <a:ln w="3175" cmpd="sng">
                  <a:noFill/>
                </a:ln>
                <a:solidFill>
                  <a:schemeClr val="tx1"/>
                </a:solidFill>
                <a:effectLst>
                  <a:glow rad="139700">
                    <a:srgbClr val="000000"/>
                  </a:glow>
                  <a:outerShdw blurRad="50800" dist="38100" dir="8100000" algn="tr" rotWithShape="0">
                    <a:prstClr val="black">
                      <a:alpha val="40000"/>
                    </a:prstClr>
                  </a:outerShdw>
                </a:effectLst>
                <a:latin typeface="ヒラギノ明朝体6" panose="02020600000000000000" pitchFamily="18" charset="-128"/>
                <a:ea typeface="ヒラギノ明朝体6" panose="02020600000000000000" pitchFamily="18" charset="-128"/>
              </a:rPr>
              <a:t>　　</a:t>
            </a:r>
            <a:r>
              <a:rPr kumimoji="1" lang="ja-JP" altLang="en-US" sz="4000" cap="all" dirty="0">
                <a:ln w="3175" cmpd="sng">
                  <a:noFill/>
                </a:ln>
                <a:solidFill>
                  <a:schemeClr val="tx1"/>
                </a:solidFill>
                <a:effectLst>
                  <a:glow rad="139700">
                    <a:srgbClr val="000000"/>
                  </a:glow>
                  <a:outerShdw blurRad="50800" dist="38100" dir="8100000" algn="tr" rotWithShape="0">
                    <a:prstClr val="black">
                      <a:alpha val="40000"/>
                    </a:prstClr>
                  </a:outerShdw>
                </a:effectLst>
                <a:latin typeface="+mj-ea"/>
                <a:ea typeface="+mj-ea"/>
              </a:rPr>
              <a:t>結　果</a:t>
            </a:r>
          </a:p>
        </p:txBody>
      </p:sp>
      <p:sp>
        <p:nvSpPr>
          <p:cNvPr id="6" name="楕円 5">
            <a:extLst>
              <a:ext uri="{FF2B5EF4-FFF2-40B4-BE49-F238E27FC236}">
                <a16:creationId xmlns:a16="http://schemas.microsoft.com/office/drawing/2014/main" id="{727298E0-696C-4A98-ABFC-5ADC2B470FF9}"/>
              </a:ext>
            </a:extLst>
          </p:cNvPr>
          <p:cNvSpPr/>
          <p:nvPr/>
        </p:nvSpPr>
        <p:spPr>
          <a:xfrm>
            <a:off x="228470" y="112324"/>
            <a:ext cx="864000" cy="864000"/>
          </a:xfrm>
          <a:prstGeom prst="ellipse">
            <a:avLst/>
          </a:prstGeom>
          <a:solidFill>
            <a:schemeClr val="accent6">
              <a:lumMod val="75000"/>
            </a:schemeClr>
          </a:solidFill>
          <a:ln w="571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377CDD48-0A8F-4670-A4C9-26693CCA0EBD}"/>
              </a:ext>
            </a:extLst>
          </p:cNvPr>
          <p:cNvPicPr>
            <a:picLocks noChangeAspect="1"/>
          </p:cNvPicPr>
          <p:nvPr/>
        </p:nvPicPr>
        <p:blipFill>
          <a:blip r:embed="rId5"/>
          <a:stretch>
            <a:fillRect/>
          </a:stretch>
        </p:blipFill>
        <p:spPr>
          <a:xfrm>
            <a:off x="6112041" y="2251211"/>
            <a:ext cx="5410199" cy="3999151"/>
          </a:xfrm>
          <a:prstGeom prst="rect">
            <a:avLst/>
          </a:prstGeom>
          <a:ln w="38100">
            <a:solidFill>
              <a:schemeClr val="bg1"/>
            </a:solidFill>
          </a:ln>
        </p:spPr>
      </p:pic>
      <p:sp>
        <p:nvSpPr>
          <p:cNvPr id="12" name="テキスト ボックス 11">
            <a:extLst>
              <a:ext uri="{FF2B5EF4-FFF2-40B4-BE49-F238E27FC236}">
                <a16:creationId xmlns:a16="http://schemas.microsoft.com/office/drawing/2014/main" id="{D39F7B97-39AD-427A-8352-27CB8414CC6A}"/>
              </a:ext>
            </a:extLst>
          </p:cNvPr>
          <p:cNvSpPr txBox="1"/>
          <p:nvPr/>
        </p:nvSpPr>
        <p:spPr>
          <a:xfrm>
            <a:off x="483680" y="1624210"/>
            <a:ext cx="8154465" cy="584775"/>
          </a:xfrm>
          <a:prstGeom prst="rect">
            <a:avLst/>
          </a:prstGeom>
          <a:noFill/>
        </p:spPr>
        <p:txBody>
          <a:bodyPr wrap="square" rtlCol="0">
            <a:spAutoFit/>
          </a:bodyPr>
          <a:lstStyle/>
          <a:p>
            <a:r>
              <a:rPr kumimoji="1" lang="ja-JP" altLang="en-US" sz="32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裁決刺激への初発停留反応率 ＝ </a:t>
            </a:r>
            <a:r>
              <a:rPr kumimoji="1" lang="en-US" altLang="ja-JP" sz="32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36.2%</a:t>
            </a:r>
            <a:endParaRPr kumimoji="1" lang="ja-JP" altLang="en-US" sz="32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endParaRPr>
          </a:p>
        </p:txBody>
      </p:sp>
      <p:sp>
        <p:nvSpPr>
          <p:cNvPr id="13" name="四角形: 角を丸くする 12">
            <a:extLst>
              <a:ext uri="{FF2B5EF4-FFF2-40B4-BE49-F238E27FC236}">
                <a16:creationId xmlns:a16="http://schemas.microsoft.com/office/drawing/2014/main" id="{C2E6690E-3ED5-48C1-90A6-F31C18B661E8}"/>
              </a:ext>
            </a:extLst>
          </p:cNvPr>
          <p:cNvSpPr/>
          <p:nvPr/>
        </p:nvSpPr>
        <p:spPr>
          <a:xfrm>
            <a:off x="483680" y="2275849"/>
            <a:ext cx="5410658" cy="584775"/>
          </a:xfrm>
          <a:prstGeom prst="round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w="381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cap="all" dirty="0">
                <a:ln w="3175" cmpd="sng">
                  <a:noFill/>
                </a:ln>
                <a:solidFill>
                  <a:schemeClr val="tx1"/>
                </a:solidFill>
                <a:effectLst>
                  <a:glow rad="139700">
                    <a:srgbClr val="000000"/>
                  </a:glow>
                  <a:outerShdw blurRad="50800" dist="38100" dir="8100000" algn="tr" rotWithShape="0">
                    <a:prstClr val="black">
                      <a:alpha val="40000"/>
                    </a:prstClr>
                  </a:outerShdw>
                </a:effectLst>
                <a:latin typeface="+mj-ea"/>
                <a:ea typeface="+mj-ea"/>
                <a:cs typeface="+mj-cs"/>
              </a:rPr>
              <a:t>視線の制御</a:t>
            </a:r>
          </a:p>
        </p:txBody>
      </p:sp>
      <p:sp>
        <p:nvSpPr>
          <p:cNvPr id="14" name="テキスト ボックス 13">
            <a:extLst>
              <a:ext uri="{FF2B5EF4-FFF2-40B4-BE49-F238E27FC236}">
                <a16:creationId xmlns:a16="http://schemas.microsoft.com/office/drawing/2014/main" id="{6408A42E-27C9-4F00-B123-DC8894D67152}"/>
              </a:ext>
            </a:extLst>
          </p:cNvPr>
          <p:cNvSpPr txBox="1"/>
          <p:nvPr/>
        </p:nvSpPr>
        <p:spPr>
          <a:xfrm>
            <a:off x="510640" y="3891188"/>
            <a:ext cx="5628209" cy="584775"/>
          </a:xfrm>
          <a:prstGeom prst="rect">
            <a:avLst/>
          </a:prstGeom>
          <a:noFill/>
        </p:spPr>
        <p:txBody>
          <a:bodyPr wrap="square" rtlCol="0">
            <a:spAutoFit/>
          </a:bodyPr>
          <a:lstStyle/>
          <a:p>
            <a:r>
              <a:rPr kumimoji="1" lang="ja-JP" altLang="en-US" sz="32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非裁決刺激の</a:t>
            </a:r>
            <a:r>
              <a:rPr kumimoji="1" lang="en-US" altLang="ja-JP" sz="32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RT(</a:t>
            </a:r>
            <a:r>
              <a:rPr kumimoji="1" lang="ja-JP" altLang="en-US" sz="32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試行間比較</a:t>
            </a:r>
            <a:r>
              <a:rPr kumimoji="1" lang="en-US" altLang="ja-JP" sz="32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rPr>
              <a:t>)</a:t>
            </a:r>
            <a:endParaRPr kumimoji="1" lang="ja-JP" altLang="en-US" sz="3200" cap="all" dirty="0">
              <a:ln w="3175" cmpd="sng">
                <a:noFill/>
              </a:ln>
              <a:effectLst>
                <a:glow rad="139700">
                  <a:srgbClr val="000000"/>
                </a:glow>
                <a:outerShdw blurRad="50800" dist="38100" dir="8100000" algn="tr" rotWithShape="0">
                  <a:prstClr val="black">
                    <a:alpha val="40000"/>
                  </a:prstClr>
                </a:outerShdw>
              </a:effectLst>
              <a:latin typeface="+mj-ea"/>
              <a:ea typeface="+mj-ea"/>
              <a:cs typeface="+mj-cs"/>
            </a:endParaRPr>
          </a:p>
        </p:txBody>
      </p:sp>
      <p:sp>
        <p:nvSpPr>
          <p:cNvPr id="15" name="四角形: 角を丸くする 14">
            <a:extLst>
              <a:ext uri="{FF2B5EF4-FFF2-40B4-BE49-F238E27FC236}">
                <a16:creationId xmlns:a16="http://schemas.microsoft.com/office/drawing/2014/main" id="{0850776C-735F-4C93-8548-DCA3E64A9B50}"/>
              </a:ext>
            </a:extLst>
          </p:cNvPr>
          <p:cNvSpPr/>
          <p:nvPr/>
        </p:nvSpPr>
        <p:spPr>
          <a:xfrm>
            <a:off x="462217" y="4542827"/>
            <a:ext cx="5432121" cy="796780"/>
          </a:xfrm>
          <a:prstGeom prst="round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w="381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cap="all" dirty="0">
                <a:ln w="3175" cmpd="sng">
                  <a:noFill/>
                </a:ln>
                <a:solidFill>
                  <a:schemeClr val="tx1"/>
                </a:solidFill>
                <a:effectLst>
                  <a:glow rad="139700">
                    <a:srgbClr val="000000"/>
                  </a:glow>
                  <a:outerShdw blurRad="50800" dist="38100" dir="8100000" algn="tr" rotWithShape="0">
                    <a:prstClr val="black">
                      <a:alpha val="40000"/>
                    </a:prstClr>
                  </a:outerShdw>
                </a:effectLst>
                <a:latin typeface="+mj-ea"/>
                <a:ea typeface="+mj-ea"/>
                <a:cs typeface="+mj-cs"/>
              </a:rPr>
              <a:t>裁決刺激への注意を反映？</a:t>
            </a:r>
          </a:p>
        </p:txBody>
      </p:sp>
      <p:sp>
        <p:nvSpPr>
          <p:cNvPr id="16" name="テキスト ボックス 15">
            <a:extLst>
              <a:ext uri="{FF2B5EF4-FFF2-40B4-BE49-F238E27FC236}">
                <a16:creationId xmlns:a16="http://schemas.microsoft.com/office/drawing/2014/main" id="{CA6D5A8E-FEBE-41E9-8C95-5B299BA2864E}"/>
              </a:ext>
            </a:extLst>
          </p:cNvPr>
          <p:cNvSpPr txBox="1"/>
          <p:nvPr/>
        </p:nvSpPr>
        <p:spPr>
          <a:xfrm>
            <a:off x="7964251" y="2314051"/>
            <a:ext cx="2978099" cy="369332"/>
          </a:xfrm>
          <a:prstGeom prst="rect">
            <a:avLst/>
          </a:prstGeom>
          <a:noFill/>
        </p:spPr>
        <p:txBody>
          <a:bodyPr wrap="square">
            <a:spAutoFit/>
          </a:bodyPr>
          <a:lstStyle/>
          <a:p>
            <a:r>
              <a:rPr lang="en-US" altLang="ja-JP" i="1" dirty="0">
                <a:solidFill>
                  <a:schemeClr val="bg1"/>
                </a:solidFill>
                <a:latin typeface="Arial" panose="020B0604020202020204" pitchFamily="34" charset="0"/>
              </a:rPr>
              <a:t>t</a:t>
            </a:r>
            <a:r>
              <a:rPr lang="en-US" altLang="ja-JP" dirty="0">
                <a:solidFill>
                  <a:schemeClr val="bg1"/>
                </a:solidFill>
                <a:latin typeface="Arial" panose="020B0604020202020204" pitchFamily="34" charset="0"/>
              </a:rPr>
              <a:t>(36)=2.45</a:t>
            </a:r>
            <a:r>
              <a:rPr lang="ja-JP" altLang="en-US" dirty="0">
                <a:solidFill>
                  <a:schemeClr val="bg1"/>
                </a:solidFill>
                <a:latin typeface="Arial" panose="020B0604020202020204" pitchFamily="34" charset="0"/>
              </a:rPr>
              <a:t>，</a:t>
            </a:r>
            <a:r>
              <a:rPr lang="en-US" altLang="ja-JP" i="1" dirty="0">
                <a:solidFill>
                  <a:schemeClr val="bg1"/>
                </a:solidFill>
                <a:latin typeface="Arial" panose="020B0604020202020204" pitchFamily="34" charset="0"/>
              </a:rPr>
              <a:t>p</a:t>
            </a:r>
            <a:r>
              <a:rPr lang="en-US" altLang="ja-JP" dirty="0">
                <a:solidFill>
                  <a:schemeClr val="bg1"/>
                </a:solidFill>
                <a:latin typeface="Arial" panose="020B0604020202020204" pitchFamily="34" charset="0"/>
              </a:rPr>
              <a:t>&lt;.05</a:t>
            </a:r>
            <a:r>
              <a:rPr lang="ja-JP" altLang="en-US" dirty="0">
                <a:solidFill>
                  <a:schemeClr val="bg1"/>
                </a:solidFill>
                <a:latin typeface="Arial" panose="020B0604020202020204" pitchFamily="34" charset="0"/>
              </a:rPr>
              <a:t>，</a:t>
            </a:r>
            <a:r>
              <a:rPr lang="en-US" altLang="ja-JP" i="1" dirty="0">
                <a:solidFill>
                  <a:schemeClr val="bg1"/>
                </a:solidFill>
                <a:latin typeface="Arial" panose="020B0604020202020204" pitchFamily="34" charset="0"/>
              </a:rPr>
              <a:t>d</a:t>
            </a:r>
            <a:r>
              <a:rPr lang="en-US" altLang="ja-JP" dirty="0">
                <a:solidFill>
                  <a:schemeClr val="bg1"/>
                </a:solidFill>
                <a:latin typeface="Arial" panose="020B0604020202020204" pitchFamily="34" charset="0"/>
              </a:rPr>
              <a:t>=0.40</a:t>
            </a:r>
            <a:endParaRPr lang="ja-JP" altLang="en-US" dirty="0">
              <a:solidFill>
                <a:schemeClr val="bg1"/>
              </a:solidFill>
            </a:endParaRPr>
          </a:p>
        </p:txBody>
      </p:sp>
      <p:pic>
        <p:nvPicPr>
          <p:cNvPr id="18" name="09">
            <a:hlinkClick r:id="" action="ppaction://media"/>
            <a:extLst>
              <a:ext uri="{FF2B5EF4-FFF2-40B4-BE49-F238E27FC236}">
                <a16:creationId xmlns:a16="http://schemas.microsoft.com/office/drawing/2014/main" id="{53346F38-1FAC-4A48-A537-21012112318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17226" y="300441"/>
            <a:ext cx="487362" cy="487363"/>
          </a:xfrm>
          <a:prstGeom prst="rect">
            <a:avLst/>
          </a:prstGeom>
        </p:spPr>
      </p:pic>
    </p:spTree>
    <p:extLst>
      <p:ext uri="{BB962C8B-B14F-4D97-AF65-F5344CB8AC3E}">
        <p14:creationId xmlns:p14="http://schemas.microsoft.com/office/powerpoint/2010/main" val="136900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768"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空">
  <a:themeElements>
    <a:clrScheme name="天空">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天空">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天空">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天空</Template>
  <TotalTime>5778</TotalTime>
  <Words>2087</Words>
  <Application>Microsoft Office PowerPoint</Application>
  <PresentationFormat>ワイド画面</PresentationFormat>
  <Paragraphs>107</Paragraphs>
  <Slides>11</Slides>
  <Notes>11</Notes>
  <HiddenSlides>0</HiddenSlides>
  <MMClips>11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ＭＳ Ｐゴシック</vt:lpstr>
      <vt:lpstr>游ゴシック</vt:lpstr>
      <vt:lpstr>arial</vt:lpstr>
      <vt:lpstr>Calibri</vt:lpstr>
      <vt:lpstr>Calibri Light</vt:lpstr>
      <vt:lpstr>ヒラギノ明朝体6</vt:lpstr>
      <vt:lpstr>天空</vt:lpstr>
      <vt:lpstr>隠匿情報検査で生起する 眼球運動の心理的背景</vt:lpstr>
      <vt:lpstr>  隠匿情報検査とは</vt:lpstr>
      <vt:lpstr>眼球運動指標による隠匿情報検査研究</vt:lpstr>
      <vt:lpstr>眼球運動指標による隠匿情報検査：刺激呈示法</vt:lpstr>
      <vt:lpstr>眼球運動指標による隠匿情報検査：典型的な反応</vt:lpstr>
      <vt:lpstr>方法</vt:lpstr>
      <vt:lpstr>刺激呈示方法</vt:lpstr>
      <vt:lpstr>視線データ</vt:lpstr>
      <vt:lpstr>結果</vt:lpstr>
      <vt:lpstr>文献</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眼球運動を用いた隠匿情報検査</dc:title>
  <dc:creator>小野 洋平</dc:creator>
  <cp:lastModifiedBy>小野洋平</cp:lastModifiedBy>
  <cp:revision>168</cp:revision>
  <dcterms:created xsi:type="dcterms:W3CDTF">2019-04-17T00:56:09Z</dcterms:created>
  <dcterms:modified xsi:type="dcterms:W3CDTF">2020-08-21T07:33:47Z</dcterms:modified>
</cp:coreProperties>
</file>